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8" r:id="rId5"/>
    <p:sldMasterId id="2147483730" r:id="rId6"/>
    <p:sldMasterId id="2147483740" r:id="rId7"/>
  </p:sldMasterIdLst>
  <p:notesMasterIdLst>
    <p:notesMasterId r:id="rId28"/>
  </p:notesMasterIdLst>
  <p:handoutMasterIdLst>
    <p:handoutMasterId r:id="rId29"/>
  </p:handoutMasterIdLst>
  <p:sldIdLst>
    <p:sldId id="631" r:id="rId8"/>
    <p:sldId id="660" r:id="rId9"/>
    <p:sldId id="632" r:id="rId10"/>
    <p:sldId id="633" r:id="rId11"/>
    <p:sldId id="656" r:id="rId12"/>
    <p:sldId id="635" r:id="rId13"/>
    <p:sldId id="585" r:id="rId14"/>
    <p:sldId id="636" r:id="rId15"/>
    <p:sldId id="593" r:id="rId16"/>
    <p:sldId id="659" r:id="rId17"/>
    <p:sldId id="608" r:id="rId18"/>
    <p:sldId id="657" r:id="rId19"/>
    <p:sldId id="658" r:id="rId20"/>
    <p:sldId id="655" r:id="rId21"/>
    <p:sldId id="639" r:id="rId22"/>
    <p:sldId id="640" r:id="rId23"/>
    <p:sldId id="642" r:id="rId24"/>
    <p:sldId id="643" r:id="rId25"/>
    <p:sldId id="644" r:id="rId26"/>
    <p:sldId id="649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7291C6-ADAA-4EF6-9A94-4DC60800FB1D}">
          <p14:sldIdLst>
            <p14:sldId id="631"/>
            <p14:sldId id="660"/>
            <p14:sldId id="632"/>
            <p14:sldId id="633"/>
            <p14:sldId id="656"/>
            <p14:sldId id="635"/>
            <p14:sldId id="585"/>
            <p14:sldId id="636"/>
            <p14:sldId id="593"/>
            <p14:sldId id="659"/>
            <p14:sldId id="608"/>
            <p14:sldId id="657"/>
            <p14:sldId id="658"/>
            <p14:sldId id="655"/>
            <p14:sldId id="639"/>
            <p14:sldId id="640"/>
            <p14:sldId id="642"/>
            <p14:sldId id="643"/>
            <p14:sldId id="644"/>
            <p14:sldId id="649"/>
          </p14:sldIdLst>
        </p14:section>
        <p14:section name="Untitled Section" id="{A2DA94E7-EEC9-4F7C-9B84-4AE2DC66699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280"/>
    <a:srgbClr val="006666"/>
    <a:srgbClr val="008282"/>
    <a:srgbClr val="996600"/>
    <a:srgbClr val="0000CC"/>
    <a:srgbClr val="0000FF"/>
    <a:srgbClr val="33CCCC"/>
    <a:srgbClr val="00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49" autoAdjust="0"/>
    <p:restoredTop sz="93737" autoAdjust="0"/>
  </p:normalViewPr>
  <p:slideViewPr>
    <p:cSldViewPr snapToGrid="0" showGuides="1">
      <p:cViewPr varScale="1">
        <p:scale>
          <a:sx n="84" d="100"/>
          <a:sy n="84" d="100"/>
        </p:scale>
        <p:origin x="871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katasubramanian, Mani V." userId="fbe5ce37-0145-4c31-b84a-b36f8beac5f3" providerId="ADAL" clId="{7C03BC18-8172-4FDE-B743-1C078037BD5D}"/>
    <pc:docChg chg="undo custSel addSld delSld modSld sldOrd modSection">
      <pc:chgData name="Venkatasubramanian, Mani V." userId="fbe5ce37-0145-4c31-b84a-b36f8beac5f3" providerId="ADAL" clId="{7C03BC18-8172-4FDE-B743-1C078037BD5D}" dt="2023-04-18T21:50:27.902" v="70" actId="20577"/>
      <pc:docMkLst>
        <pc:docMk/>
      </pc:docMkLst>
      <pc:sldChg chg="modSp mod">
        <pc:chgData name="Venkatasubramanian, Mani V." userId="fbe5ce37-0145-4c31-b84a-b36f8beac5f3" providerId="ADAL" clId="{7C03BC18-8172-4FDE-B743-1C078037BD5D}" dt="2023-04-18T21:50:27.902" v="70" actId="20577"/>
        <pc:sldMkLst>
          <pc:docMk/>
          <pc:sldMk cId="2865655023" sldId="593"/>
        </pc:sldMkLst>
        <pc:spChg chg="mod">
          <ac:chgData name="Venkatasubramanian, Mani V." userId="fbe5ce37-0145-4c31-b84a-b36f8beac5f3" providerId="ADAL" clId="{7C03BC18-8172-4FDE-B743-1C078037BD5D}" dt="2023-04-18T21:50:27.902" v="70" actId="20577"/>
          <ac:spMkLst>
            <pc:docMk/>
            <pc:sldMk cId="2865655023" sldId="593"/>
            <ac:spMk id="3" creationId="{00000000-0000-0000-0000-000000000000}"/>
          </ac:spMkLst>
        </pc:spChg>
      </pc:sldChg>
      <pc:sldChg chg="modSp mod">
        <pc:chgData name="Venkatasubramanian, Mani V." userId="fbe5ce37-0145-4c31-b84a-b36f8beac5f3" providerId="ADAL" clId="{7C03BC18-8172-4FDE-B743-1C078037BD5D}" dt="2023-04-18T21:15:35.147" v="62" actId="207"/>
        <pc:sldMkLst>
          <pc:docMk/>
          <pc:sldMk cId="0" sldId="631"/>
        </pc:sldMkLst>
        <pc:spChg chg="mod">
          <ac:chgData name="Venkatasubramanian, Mani V." userId="fbe5ce37-0145-4c31-b84a-b36f8beac5f3" providerId="ADAL" clId="{7C03BC18-8172-4FDE-B743-1C078037BD5D}" dt="2023-04-18T21:15:35.147" v="62" actId="207"/>
          <ac:spMkLst>
            <pc:docMk/>
            <pc:sldMk cId="0" sldId="631"/>
            <ac:spMk id="3075" creationId="{00000000-0000-0000-0000-000000000000}"/>
          </ac:spMkLst>
        </pc:spChg>
      </pc:sldChg>
      <pc:sldChg chg="mod modShow">
        <pc:chgData name="Venkatasubramanian, Mani V." userId="fbe5ce37-0145-4c31-b84a-b36f8beac5f3" providerId="ADAL" clId="{7C03BC18-8172-4FDE-B743-1C078037BD5D}" dt="2023-04-18T20:43:38.303" v="48" actId="729"/>
        <pc:sldMkLst>
          <pc:docMk/>
          <pc:sldMk cId="3404599943" sldId="633"/>
        </pc:sldMkLst>
      </pc:sldChg>
      <pc:sldChg chg="mod modShow">
        <pc:chgData name="Venkatasubramanian, Mani V." userId="fbe5ce37-0145-4c31-b84a-b36f8beac5f3" providerId="ADAL" clId="{7C03BC18-8172-4FDE-B743-1C078037BD5D}" dt="2023-04-18T20:43:47.206" v="49" actId="729"/>
        <pc:sldMkLst>
          <pc:docMk/>
          <pc:sldMk cId="2829657186" sldId="635"/>
        </pc:sldMkLst>
      </pc:sldChg>
      <pc:sldChg chg="modSp mod">
        <pc:chgData name="Venkatasubramanian, Mani V." userId="fbe5ce37-0145-4c31-b84a-b36f8beac5f3" providerId="ADAL" clId="{7C03BC18-8172-4FDE-B743-1C078037BD5D}" dt="2023-04-18T21:49:08.091" v="68" actId="1076"/>
        <pc:sldMkLst>
          <pc:docMk/>
          <pc:sldMk cId="2820566502" sldId="636"/>
        </pc:sldMkLst>
        <pc:spChg chg="mod">
          <ac:chgData name="Venkatasubramanian, Mani V." userId="fbe5ce37-0145-4c31-b84a-b36f8beac5f3" providerId="ADAL" clId="{7C03BC18-8172-4FDE-B743-1C078037BD5D}" dt="2023-04-18T21:49:08.091" v="68" actId="1076"/>
          <ac:spMkLst>
            <pc:docMk/>
            <pc:sldMk cId="2820566502" sldId="636"/>
            <ac:spMk id="41" creationId="{00000000-0000-0000-0000-000000000000}"/>
          </ac:spMkLst>
        </pc:spChg>
      </pc:sldChg>
      <pc:sldChg chg="ord">
        <pc:chgData name="Venkatasubramanian, Mani V." userId="fbe5ce37-0145-4c31-b84a-b36f8beac5f3" providerId="ADAL" clId="{7C03BC18-8172-4FDE-B743-1C078037BD5D}" dt="2023-04-18T20:44:16.871" v="53"/>
        <pc:sldMkLst>
          <pc:docMk/>
          <pc:sldMk cId="629204689" sldId="640"/>
        </pc:sldMkLst>
      </pc:sldChg>
      <pc:sldChg chg="ord">
        <pc:chgData name="Venkatasubramanian, Mani V." userId="fbe5ce37-0145-4c31-b84a-b36f8beac5f3" providerId="ADAL" clId="{7C03BC18-8172-4FDE-B743-1C078037BD5D}" dt="2023-04-18T20:44:16.871" v="53"/>
        <pc:sldMkLst>
          <pc:docMk/>
          <pc:sldMk cId="2960914894" sldId="642"/>
        </pc:sldMkLst>
      </pc:sldChg>
      <pc:sldChg chg="modSp mod">
        <pc:chgData name="Venkatasubramanian, Mani V." userId="fbe5ce37-0145-4c31-b84a-b36f8beac5f3" providerId="ADAL" clId="{7C03BC18-8172-4FDE-B743-1C078037BD5D}" dt="2023-04-18T21:45:16.119" v="67" actId="207"/>
        <pc:sldMkLst>
          <pc:docMk/>
          <pc:sldMk cId="1370495694" sldId="656"/>
        </pc:sldMkLst>
        <pc:spChg chg="mod">
          <ac:chgData name="Venkatasubramanian, Mani V." userId="fbe5ce37-0145-4c31-b84a-b36f8beac5f3" providerId="ADAL" clId="{7C03BC18-8172-4FDE-B743-1C078037BD5D}" dt="2023-04-18T21:45:16.119" v="67" actId="207"/>
          <ac:spMkLst>
            <pc:docMk/>
            <pc:sldMk cId="1370495694" sldId="656"/>
            <ac:spMk id="41" creationId="{00000000-0000-0000-0000-000000000000}"/>
          </ac:spMkLst>
        </pc:spChg>
      </pc:sldChg>
      <pc:sldChg chg="add del mod modShow">
        <pc:chgData name="Venkatasubramanian, Mani V." userId="fbe5ce37-0145-4c31-b84a-b36f8beac5f3" providerId="ADAL" clId="{7C03BC18-8172-4FDE-B743-1C078037BD5D}" dt="2023-04-18T20:43:24.937" v="46" actId="729"/>
        <pc:sldMkLst>
          <pc:docMk/>
          <pc:sldMk cId="1010806444" sldId="657"/>
        </pc:sldMkLst>
      </pc:sldChg>
      <pc:sldChg chg="add del mod modShow">
        <pc:chgData name="Venkatasubramanian, Mani V." userId="fbe5ce37-0145-4c31-b84a-b36f8beac5f3" providerId="ADAL" clId="{7C03BC18-8172-4FDE-B743-1C078037BD5D}" dt="2023-04-18T20:43:29.323" v="47" actId="729"/>
        <pc:sldMkLst>
          <pc:docMk/>
          <pc:sldMk cId="1817807243" sldId="658"/>
        </pc:sldMkLst>
      </pc:sldChg>
      <pc:sldChg chg="mod modShow">
        <pc:chgData name="Venkatasubramanian, Mani V." userId="fbe5ce37-0145-4c31-b84a-b36f8beac5f3" providerId="ADAL" clId="{7C03BC18-8172-4FDE-B743-1C078037BD5D}" dt="2023-04-18T20:45:01.037" v="54" actId="729"/>
        <pc:sldMkLst>
          <pc:docMk/>
          <pc:sldMk cId="2437788123" sldId="659"/>
        </pc:sldMkLst>
      </pc:sldChg>
      <pc:sldChg chg="mod modShow">
        <pc:chgData name="Venkatasubramanian, Mani V." userId="fbe5ce37-0145-4c31-b84a-b36f8beac5f3" providerId="ADAL" clId="{7C03BC18-8172-4FDE-B743-1C078037BD5D}" dt="2023-04-18T20:45:18.724" v="55" actId="729"/>
        <pc:sldMkLst>
          <pc:docMk/>
          <pc:sldMk cId="727281620" sldId="66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4119276757072E-2"/>
          <c:y val="0.12901079602320048"/>
          <c:w val="0.82869337513366392"/>
          <c:h val="0.76799060445986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7"/>
              <c:tx>
                <c:rich>
                  <a:bodyPr/>
                  <a:lstStyle/>
                  <a:p>
                    <a:fld id="{750E8816-174C-4093-BBBF-00DB8C95665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CE5-489F-A1FF-44E43AAC150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2.06</c:v>
                </c:pt>
                <c:pt idx="1">
                  <c:v>3.1</c:v>
                </c:pt>
                <c:pt idx="2">
                  <c:v>3.6</c:v>
                </c:pt>
                <c:pt idx="3">
                  <c:v>2.85</c:v>
                </c:pt>
                <c:pt idx="4">
                  <c:v>3</c:v>
                </c:pt>
                <c:pt idx="5">
                  <c:v>4.2</c:v>
                </c:pt>
                <c:pt idx="6">
                  <c:v>4.2</c:v>
                </c:pt>
                <c:pt idx="7">
                  <c:v>4.0999999999999996</c:v>
                </c:pt>
                <c:pt idx="8">
                  <c:v>4.3</c:v>
                </c:pt>
                <c:pt idx="9">
                  <c:v>3.3</c:v>
                </c:pt>
                <c:pt idx="1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18-405B-8850-507B45B97A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2007808"/>
        <c:axId val="112013696"/>
      </c:barChart>
      <c:catAx>
        <c:axId val="11200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/>
                </a:solidFill>
              </a:defRPr>
            </a:pPr>
            <a:endParaRPr lang="en-US"/>
          </a:p>
        </c:txPr>
        <c:crossAx val="112013696"/>
        <c:crosses val="autoZero"/>
        <c:auto val="1"/>
        <c:lblAlgn val="ctr"/>
        <c:lblOffset val="100"/>
        <c:noMultiLvlLbl val="0"/>
      </c:catAx>
      <c:valAx>
        <c:axId val="112013696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12007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081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60"/>
            <a:ext cx="3038319" cy="46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081" y="8831160"/>
            <a:ext cx="3038319" cy="46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C0AC7336-90DD-4314-B5E2-49A4D12DE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95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85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519" y="4416633"/>
            <a:ext cx="5607362" cy="41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054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85" y="8829054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3BC9C4C3-09F9-4745-A1C1-E11B0E771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27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034" indent="-171034">
              <a:buFont typeface="Arial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09ADEF-0E65-4159-B88B-26BFC83697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337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034" indent="-171034">
              <a:buFont typeface="Arial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09ADEF-0E65-4159-B88B-26BFC83697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6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="1"/>
              <a:t>Power Program at WSU</a:t>
            </a:r>
          </a:p>
          <a:p>
            <a:pPr marL="171034" indent="-171034">
              <a:buFont typeface="Arial" pitchFamily="34" charset="0"/>
              <a:buChar char="•"/>
            </a:pPr>
            <a:r>
              <a:rPr lang="en-IE"/>
              <a:t>A top program in US****</a:t>
            </a:r>
          </a:p>
          <a:p>
            <a:pPr marL="171034" indent="-171034">
              <a:buFont typeface="Arial" pitchFamily="34" charset="0"/>
              <a:buChar char="•"/>
            </a:pPr>
            <a:r>
              <a:rPr lang="en-IE"/>
              <a:t>Leadership in research; well funded by government and industry</a:t>
            </a:r>
          </a:p>
          <a:p>
            <a:pPr marL="171034" indent="-171034">
              <a:buFont typeface="Arial" pitchFamily="34" charset="0"/>
              <a:buChar char="•"/>
            </a:pPr>
            <a:r>
              <a:rPr lang="en-IE"/>
              <a:t>Significant and sustained impact on education</a:t>
            </a:r>
          </a:p>
          <a:p>
            <a:pPr marL="171034" indent="-171034">
              <a:buFont typeface="Arial" pitchFamily="34" charset="0"/>
              <a:buChar char="•"/>
            </a:pPr>
            <a:r>
              <a:rPr lang="en-IE"/>
              <a:t>Educating leaders in industry****</a:t>
            </a:r>
          </a:p>
          <a:p>
            <a:pPr marL="171034" indent="-171034">
              <a:buFont typeface="Arial" pitchFamily="34" charset="0"/>
              <a:buChar char="•"/>
            </a:pPr>
            <a:r>
              <a:rPr lang="en-IE"/>
              <a:t>Power professorship program since 1973</a:t>
            </a:r>
          </a:p>
          <a:p>
            <a:pPr marL="171034" indent="-171034">
              <a:buFont typeface="Arial" pitchFamily="34" charset="0"/>
              <a:buChar char="•"/>
            </a:pPr>
            <a:r>
              <a:rPr lang="en-IE"/>
              <a:t>Professional services and conference activities </a:t>
            </a:r>
          </a:p>
          <a:p>
            <a:pPr marL="171034" indent="-171034">
              <a:buFont typeface="Arial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09ADEF-0E65-4159-B88B-26BFC83697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658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C9C4C3-09F9-4745-A1C1-E11B0E771C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489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09ADEF-0E65-4159-B88B-26BFC83697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399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034" indent="-171034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ADEF-0E65-4159-B88B-26BFC83697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67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034" indent="-171034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ADEF-0E65-4159-B88B-26BFC836977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12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034" indent="-171034">
              <a:buFont typeface="Arial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09ADEF-0E65-4159-B88B-26BFC83697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812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08238" y="3224213"/>
            <a:ext cx="6735762" cy="585787"/>
          </a:xfrm>
          <a:prstGeom prst="rect">
            <a:avLst/>
          </a:prstGeom>
        </p:spPr>
        <p:txBody>
          <a:bodyPr anchorCtr="0">
            <a:sp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08238" y="3886200"/>
            <a:ext cx="6735762" cy="527050"/>
          </a:xfrm>
          <a:prstGeom prst="rect">
            <a:avLst/>
          </a:prstGeom>
        </p:spPr>
        <p:txBody>
          <a:bodyPr anchorCtr="0">
            <a:spAutoFit/>
          </a:bodyPr>
          <a:lstStyle>
            <a:lvl1pPr marL="0" indent="0">
              <a:buFontTx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0B9345-F975-4ABC-ACDF-3A29B1DDA893}"/>
              </a:ext>
            </a:extLst>
          </p:cNvPr>
          <p:cNvSpPr/>
          <p:nvPr userDrawn="1"/>
        </p:nvSpPr>
        <p:spPr>
          <a:xfrm>
            <a:off x="0" y="889938"/>
            <a:ext cx="9144000" cy="806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3A3242B-0ECE-403F-9434-7F5F7D5DD9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>
          <a:xfrm>
            <a:off x="0" y="-86429"/>
            <a:ext cx="9144000" cy="1933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438400"/>
            <a:ext cx="9144000" cy="4419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9774" y="6181742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23657-3182-4A71-9BB8-00563C74A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14400"/>
            <a:ext cx="2286000" cy="59436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914400"/>
            <a:ext cx="6705600" cy="5943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9774" y="6181742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B4FE8-482E-474C-9BF9-1CA6B8085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571500" y="0"/>
            <a:ext cx="3429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286000"/>
            <a:ext cx="2857500" cy="152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3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6581" y="4724400"/>
            <a:ext cx="28575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125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4986130"/>
            <a:ext cx="28575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0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2319131" y="-10380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251" y="5714907"/>
            <a:ext cx="623734" cy="8115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57276" y="4096371"/>
            <a:ext cx="2056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April 18, 2023</a:t>
            </a:fld>
            <a:endParaRPr lang="en-US" dirty="0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1BC325C-0A83-3348-82C0-252CA4FE8E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6581" y="331545"/>
            <a:ext cx="2857500" cy="1164167"/>
          </a:xfrm>
          <a:prstGeom prst="rect">
            <a:avLst/>
          </a:prstGeom>
        </p:spPr>
      </p:pic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2A4094C-BC42-754A-BCA4-3E2602455C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57276" y="6120681"/>
            <a:ext cx="1010582" cy="3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29037" y="0"/>
            <a:ext cx="541496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0500" y="381000"/>
            <a:ext cx="4857750" cy="6096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6436" y="6477000"/>
            <a:ext cx="283264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75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0500" y="5715000"/>
            <a:ext cx="485775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250" y="1912938"/>
            <a:ext cx="28575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225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71537" y="3644194"/>
            <a:ext cx="2857500" cy="2857500"/>
          </a:xfrm>
          <a:prstGeom prst="rect">
            <a:avLst/>
          </a:prstGeom>
        </p:spPr>
        <p:txBody>
          <a:bodyPr/>
          <a:lstStyle>
            <a:lvl1pPr>
              <a:defRPr sz="1750"/>
            </a:lvl1pPr>
            <a:lvl2pPr marL="514350" indent="-171450">
              <a:buFont typeface="Wingdings" panose="05000000000000000000" pitchFamily="2" charset="2"/>
              <a:buChar char="§"/>
              <a:defRPr sz="1500"/>
            </a:lvl2pPr>
            <a:lvl3pPr marL="857250" indent="-171450">
              <a:buFont typeface="Wingdings" panose="05000000000000000000" pitchFamily="2" charset="2"/>
              <a:buChar char="ü"/>
              <a:defRPr sz="1250"/>
            </a:lvl3pPr>
            <a:lvl4pPr>
              <a:defRPr sz="1125"/>
            </a:lvl4pPr>
            <a:lvl5pPr marL="1543050" indent="-171450">
              <a:buFont typeface="Wingdings" panose="05000000000000000000" pitchFamily="2" charset="2"/>
              <a:buChar char="§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9631" y="6495963"/>
            <a:ext cx="1942504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779" y="6477000"/>
            <a:ext cx="750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8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14750" y="0"/>
            <a:ext cx="542925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6436" y="6477000"/>
            <a:ext cx="283264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75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019151" y="380999"/>
            <a:ext cx="4857750" cy="6096000"/>
          </a:xfrm>
          <a:prstGeom prst="rect">
            <a:avLst/>
          </a:prstGeom>
        </p:spPr>
        <p:txBody>
          <a:bodyPr/>
          <a:lstStyle>
            <a:lvl1pPr>
              <a:defRPr sz="17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Wingdings" panose="05000000000000000000" pitchFamily="2" charset="2"/>
              <a:buChar char="ü"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2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71537" y="3644194"/>
            <a:ext cx="2857500" cy="2857500"/>
          </a:xfrm>
          <a:prstGeom prst="rect">
            <a:avLst/>
          </a:prstGeom>
        </p:spPr>
        <p:txBody>
          <a:bodyPr/>
          <a:lstStyle>
            <a:lvl1pPr>
              <a:defRPr sz="1750"/>
            </a:lvl1pPr>
            <a:lvl2pPr marL="514350" indent="-171450">
              <a:buFont typeface="Wingdings" panose="05000000000000000000" pitchFamily="2" charset="2"/>
              <a:buChar char="§"/>
              <a:defRPr sz="1500"/>
            </a:lvl2pPr>
            <a:lvl3pPr marL="857250" indent="-171450">
              <a:buFont typeface="Wingdings" panose="05000000000000000000" pitchFamily="2" charset="2"/>
              <a:buChar char="ü"/>
              <a:defRPr sz="1250"/>
            </a:lvl3pPr>
            <a:lvl4pPr>
              <a:defRPr sz="1125"/>
            </a:lvl4pPr>
            <a:lvl5pPr marL="1543050" indent="-171450">
              <a:buFont typeface="Wingdings" panose="05000000000000000000" pitchFamily="2" charset="2"/>
              <a:buChar char="§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9631" y="6495963"/>
            <a:ext cx="1942504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779" y="6477000"/>
            <a:ext cx="750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250" y="1912938"/>
            <a:ext cx="28575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225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44499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3910263" y="0"/>
            <a:ext cx="523373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6436" y="6477000"/>
            <a:ext cx="283264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75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0263" y="225778"/>
            <a:ext cx="4947987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225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57250" y="1714500"/>
            <a:ext cx="8001000" cy="4572001"/>
          </a:xfrm>
          <a:prstGeom prst="rect">
            <a:avLst/>
          </a:prstGeom>
        </p:spPr>
        <p:txBody>
          <a:bodyPr/>
          <a:lstStyle>
            <a:lvl1pPr>
              <a:defRPr sz="17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Wingdings" panose="05000000000000000000" pitchFamily="2" charset="2"/>
              <a:buChar char="ü"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2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9631" y="6495963"/>
            <a:ext cx="1942504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779" y="6477000"/>
            <a:ext cx="750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29037" y="0"/>
            <a:ext cx="541496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0500" y="381000"/>
            <a:ext cx="2286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2250" y="381000"/>
            <a:ext cx="2286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00500" y="3619500"/>
            <a:ext cx="2286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72250" y="3619500"/>
            <a:ext cx="2286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0500" y="2476500"/>
            <a:ext cx="2286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00500" y="5715000"/>
            <a:ext cx="2286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2250" y="2476500"/>
            <a:ext cx="2286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2250" y="5715000"/>
            <a:ext cx="2286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746436" y="6477000"/>
            <a:ext cx="283264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75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250" y="1912938"/>
            <a:ext cx="28575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225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71537" y="3644194"/>
            <a:ext cx="2857500" cy="2857500"/>
          </a:xfrm>
          <a:prstGeom prst="rect">
            <a:avLst/>
          </a:prstGeom>
        </p:spPr>
        <p:txBody>
          <a:bodyPr/>
          <a:lstStyle>
            <a:lvl1pPr>
              <a:defRPr sz="1750"/>
            </a:lvl1pPr>
            <a:lvl2pPr marL="514350" indent="-171450">
              <a:buFont typeface="Wingdings" panose="05000000000000000000" pitchFamily="2" charset="2"/>
              <a:buChar char="§"/>
              <a:defRPr sz="1500"/>
            </a:lvl2pPr>
            <a:lvl3pPr marL="857250" indent="-171450">
              <a:buFont typeface="Wingdings" panose="05000000000000000000" pitchFamily="2" charset="2"/>
              <a:buChar char="ü"/>
              <a:defRPr sz="1250"/>
            </a:lvl3pPr>
            <a:lvl4pPr>
              <a:defRPr sz="1125"/>
            </a:lvl4pPr>
            <a:lvl5pPr marL="1543050" indent="-171450">
              <a:buFont typeface="Wingdings" panose="05000000000000000000" pitchFamily="2" charset="2"/>
              <a:buChar char="§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9631" y="6495963"/>
            <a:ext cx="1942504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779" y="6477000"/>
            <a:ext cx="750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79921" y="0"/>
            <a:ext cx="536407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7250" y="4495800"/>
            <a:ext cx="2543175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7250" y="2286000"/>
            <a:ext cx="2543175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6163" y="4495800"/>
            <a:ext cx="2543175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6163" y="2286000"/>
            <a:ext cx="2543175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5075" y="4495800"/>
            <a:ext cx="2543175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5075" y="2286000"/>
            <a:ext cx="2543175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7250" y="358140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7250" y="579120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86163" y="358140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86163" y="579120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5075" y="358140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5075" y="579120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746436" y="6477000"/>
            <a:ext cx="283264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75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158" y="225778"/>
            <a:ext cx="4988092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225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9631" y="6495963"/>
            <a:ext cx="1942504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779" y="6477000"/>
            <a:ext cx="750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57250" y="1828800"/>
            <a:ext cx="8001000" cy="438238"/>
          </a:xfrm>
          <a:prstGeom prst="rect">
            <a:avLst/>
          </a:prstGeom>
        </p:spPr>
        <p:txBody>
          <a:bodyPr/>
          <a:lstStyle>
            <a:lvl1pPr>
              <a:defRPr sz="17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Wingdings" panose="05000000000000000000" pitchFamily="2" charset="2"/>
              <a:buChar char="ü"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2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8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840079" y="0"/>
            <a:ext cx="530392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7250" y="4217096"/>
            <a:ext cx="2543175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7250" y="1722120"/>
            <a:ext cx="2543175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6163" y="4217096"/>
            <a:ext cx="2543175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6163" y="1722120"/>
            <a:ext cx="2543175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5075" y="4217096"/>
            <a:ext cx="2543175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5075" y="1722120"/>
            <a:ext cx="2543175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7250" y="329946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7250" y="579120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86163" y="329946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86163" y="579120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5075" y="329946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5075" y="579120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746436" y="6477000"/>
            <a:ext cx="283264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75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9631" y="6495963"/>
            <a:ext cx="1942504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779" y="6477000"/>
            <a:ext cx="750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079" y="225778"/>
            <a:ext cx="5018171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225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3218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3860132" y="0"/>
            <a:ext cx="528386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6436" y="6477000"/>
            <a:ext cx="283264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75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9631" y="6495963"/>
            <a:ext cx="1942504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779" y="6477000"/>
            <a:ext cx="750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4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4600"/>
            <a:ext cx="89916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4AD4815-7599-44B9-A36D-170F0A7781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6436" y="6477000"/>
            <a:ext cx="283264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857250" y="1714500"/>
            <a:ext cx="2857500" cy="457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780" y="6477000"/>
            <a:ext cx="3419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8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0FE8EF80-8C25-4D94-9A31-B0BC62CCFF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B0E790-F5F6-4433-9187-3217C5BE228D}"/>
              </a:ext>
            </a:extLst>
          </p:cNvPr>
          <p:cNvCxnSpPr/>
          <p:nvPr userDrawn="1"/>
        </p:nvCxnSpPr>
        <p:spPr>
          <a:xfrm>
            <a:off x="0" y="833438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1" y="2392432"/>
            <a:ext cx="9143996" cy="424732"/>
          </a:xfrm>
        </p:spPr>
        <p:txBody>
          <a:bodyPr anchorCtr="0"/>
          <a:lstStyle>
            <a:lvl1pPr algn="ctr"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0" y="3025243"/>
            <a:ext cx="9143997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230EC2-3921-4EEB-B5EF-0C5490172A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84188" y="6381750"/>
            <a:ext cx="1550987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8F85A8C-71CD-4755-B1FD-D39EF4E503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66925" y="6381750"/>
            <a:ext cx="6100763" cy="476250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9885896-2B7C-458B-AAF8-4AF2D3ED9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054168-4A0D-4DDE-BCF5-A734CF7D3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11016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3543"/>
            <a:ext cx="9144000" cy="424732"/>
          </a:xfrm>
        </p:spPr>
        <p:txBody>
          <a:bodyPr/>
          <a:lstStyle>
            <a:lvl1pPr>
              <a:defRPr sz="2400">
                <a:latin typeface="Lucida San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082" y="2287148"/>
            <a:ext cx="7651836" cy="1688667"/>
          </a:xfrm>
        </p:spPr>
        <p:txBody>
          <a:bodyPr lIns="457200" rIns="457200"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200" b="0"/>
            </a:lvl1pPr>
            <a:lvl2pPr marL="509588" indent="-165100">
              <a:spcBef>
                <a:spcPts val="400"/>
              </a:spcBef>
              <a:buSzPct val="75000"/>
              <a:buFont typeface="Lucida Sans" panose="020B0602030504020204" pitchFamily="34" charset="0"/>
              <a:buChar char="–"/>
              <a:defRPr sz="2000"/>
            </a:lvl2pPr>
            <a:lvl3pPr marL="795337" indent="-21945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/>
            </a:lvl3pPr>
            <a:lvl4pPr marL="914400" indent="-165100">
              <a:spcBef>
                <a:spcPts val="400"/>
              </a:spcBef>
              <a:buSzPct val="100000"/>
              <a:buFont typeface="Lucida Sans" panose="020B0602030504020204" pitchFamily="34" charset="0"/>
              <a:buChar char="–"/>
              <a:defRPr sz="16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ADFA54-4813-4042-A0C3-B3926445DD7B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33EF8D-A48F-4D61-838C-D314545D6437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4D508C-8D91-40A6-8E3A-F3FA3C888910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1BA5C-DAAD-4D8B-94AD-FE37EA8951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78333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5889" y="998506"/>
            <a:ext cx="8652222" cy="461665"/>
          </a:xfr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5889" y="1496679"/>
            <a:ext cx="8652222" cy="430887"/>
          </a:xfrm>
        </p:spPr>
        <p:txBody>
          <a:bodyPr rIns="0"/>
          <a:lstStyle>
            <a:lvl1pPr marL="0" indent="0" algn="ctr">
              <a:buFontTx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D8FEA7-DEE7-4E3E-97BD-48D425100587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150D72-3FF6-4788-BB28-8FCE4B97A2F9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30A517-E803-4B55-91C9-9F9F3E820518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CC02D-9357-47D1-A54F-CAB3817B7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38450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8389"/>
            <a:ext cx="9144001" cy="4801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47" y="2275788"/>
            <a:ext cx="4002321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667" y="2275788"/>
            <a:ext cx="3969948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1572E4-5418-4C5D-A854-FC6FDAA256E2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BAF9F1-CBA1-46DC-8807-2ED4217C9440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62AB36-F824-46DE-9A9F-8D3EEE034EAC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1915B-A803-4289-8A17-2F52AFD05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39297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3081"/>
            <a:ext cx="91440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45" y="2166763"/>
            <a:ext cx="4040188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44" y="2621484"/>
            <a:ext cx="4040188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870" y="2166763"/>
            <a:ext cx="4041775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869" y="2621484"/>
            <a:ext cx="4041775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9D7E22-95A9-4264-BB12-AA37EEF54220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36E7B8-9AF4-47BA-A6A5-2C4C16379E32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A1C4806-F1AD-4EB7-ACB7-A7F686E0D470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E0EF5-29A4-4AA0-AF33-207965780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858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1092"/>
            <a:ext cx="9144000" cy="4801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E539AC-EB2F-4A15-ADA7-C852974669C3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4E758E-D27D-4042-A47C-0F1AF4EF4EA1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19E52E-445F-4E9E-8861-75C513FD5E88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7B144-77BD-4887-83CD-435E8586C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32195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5D958C-C4F9-4E1C-98D7-452FF8DF346F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79A149-1B7D-4CA9-9BE9-CC4272B12934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25A5C12-A8E3-451B-A274-2E8711472340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C8C06-BF47-4378-AC2A-B84CAF49C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3895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70318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0319"/>
            <a:ext cx="5111751" cy="1851276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457200" indent="-165100" defTabSz="914400"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32368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37D47-07AB-4E89-90A5-9B47EA0B6398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C16E3-33EC-49F3-9838-C875276D282E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8D02E2-FEC7-4336-BEBF-B09BB2918D72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47E54-A9C7-4BC2-B76E-350233BCE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0504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23007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3220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680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A1FA3E-9EA1-4F3E-B0E2-1749D1FC8CEB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27B8BC-8BE2-41BC-B93C-11AB13412818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8DB7C-6CAE-42D2-9D19-46819D3588EF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0DCD-DC15-487C-BFD4-9C28D51D1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8426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7600" y="6239933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7AD2D08-0A8B-4D8B-8FA2-E2079C3F29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>
            <a:sp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0600"/>
            <a:ext cx="8229600" cy="457200"/>
          </a:xfr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37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82296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3602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38862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800600" y="1369118"/>
            <a:ext cx="38862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5855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5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57200" y="2059241"/>
            <a:ext cx="3886200" cy="41148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800600" y="2056763"/>
            <a:ext cx="3886200" cy="41148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083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4899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00153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6869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8006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6582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200" y="2514600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4800600" y="2512122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6277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8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438400"/>
            <a:ext cx="4495800" cy="4419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495800" cy="4419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9774" y="6181742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5D45-08D5-42A7-872B-9737C074C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828797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006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1470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8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516451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00600" y="2516454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72852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6681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5569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D5497-42D8-4206-8D6A-5B3881E2C63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7441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8675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17684" y="1641231"/>
            <a:ext cx="8120618" cy="45309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1500">
                <a:latin typeface="Arial"/>
                <a:cs typeface="Arial"/>
              </a:defRPr>
            </a:lvl1pPr>
            <a:lvl2pPr marL="557213" indent="-214313">
              <a:buSzPct val="100000"/>
              <a:buFontTx/>
              <a:buBlip>
                <a:blip r:embed="rId3"/>
              </a:buBlip>
              <a:defRPr sz="1350">
                <a:latin typeface="Arial"/>
                <a:cs typeface="Arial"/>
              </a:defRPr>
            </a:lvl2pPr>
            <a:lvl3pPr marL="857250" indent="-171450">
              <a:buSzPct val="100000"/>
              <a:buFontTx/>
              <a:buBlip>
                <a:blip r:embed="rId4"/>
              </a:buBlip>
              <a:defRPr sz="1200">
                <a:latin typeface="Arial"/>
                <a:cs typeface="Arial"/>
              </a:defRPr>
            </a:lvl3pPr>
            <a:lvl4pPr marL="1200150" indent="-171450">
              <a:buSzPct val="100000"/>
              <a:buFontTx/>
              <a:buBlip>
                <a:blip r:embed="rId5"/>
              </a:buBlip>
              <a:defRPr sz="1050">
                <a:latin typeface="Arial"/>
                <a:cs typeface="Arial"/>
              </a:defRPr>
            </a:lvl4pPr>
            <a:lvl5pPr marL="1543050" indent="-171450">
              <a:buSzPct val="100000"/>
              <a:buFontTx/>
              <a:buBlip>
                <a:blip r:embed="rId2"/>
              </a:buBlip>
              <a:defRPr sz="1050">
                <a:latin typeface="Arial"/>
                <a:cs typeface="Arial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7421" y="6356351"/>
            <a:ext cx="2743914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675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7715" y="6356351"/>
            <a:ext cx="6945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A4BB3-E848-5A44-82DF-322201952CD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384" y="682236"/>
            <a:ext cx="5525569" cy="307777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3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9774" y="6181742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98C1F-CF26-490D-A776-6EE2931D0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9774" y="6181742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13914-C60B-4796-B21E-89FB8C877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9774" y="6181742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7A8E5-DFCE-4812-B637-4A654B1E4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9774" y="6181742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884E3-443E-4E17-9547-0F7EA1951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9774" y="6181742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CF6AB-EEBE-429A-B13C-3A564A795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11.emf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image" Target="../media/image15.png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image" Target="../media/image14.png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D8D8D8">
                <a:lumMod val="49000"/>
                <a:lumOff val="51000"/>
              </a:srgb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>
            <a:extLst>
              <a:ext uri="{FF2B5EF4-FFF2-40B4-BE49-F238E27FC236}">
                <a16:creationId xmlns:a16="http://schemas.microsoft.com/office/drawing/2014/main" id="{A8D0072F-CB2D-4356-97EA-61353B42E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4384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24A7174E-FEE7-49B4-BC64-78152898FE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34EF7DA4-FCF0-43A9-95E6-9578FD40B0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9774" y="61817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97308B-7470-40A9-B86A-8C0EA8040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EC0B95-0DD3-4B90-B141-EBA328986FD8}"/>
              </a:ext>
            </a:extLst>
          </p:cNvPr>
          <p:cNvSpPr/>
          <p:nvPr userDrawn="1"/>
        </p:nvSpPr>
        <p:spPr>
          <a:xfrm>
            <a:off x="7486" y="-91828"/>
            <a:ext cx="9136514" cy="1255568"/>
          </a:xfrm>
          <a:prstGeom prst="rect">
            <a:avLst/>
          </a:prstGeom>
          <a:solidFill>
            <a:srgbClr val="981E3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6EA3A1-4FE0-4133-A650-38E5D0680350}"/>
              </a:ext>
            </a:extLst>
          </p:cNvPr>
          <p:cNvGrpSpPr/>
          <p:nvPr userDrawn="1"/>
        </p:nvGrpSpPr>
        <p:grpSpPr>
          <a:xfrm>
            <a:off x="-81047" y="-70389"/>
            <a:ext cx="1750358" cy="1089059"/>
            <a:chOff x="-81047" y="-20229"/>
            <a:chExt cx="1750358" cy="108905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BF2394F-BD17-48B4-BCCE-FA1045A35D27}"/>
                </a:ext>
              </a:extLst>
            </p:cNvPr>
            <p:cNvPicPr/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8" t="14093" r="18896" b="17541"/>
            <a:stretch/>
          </p:blipFill>
          <p:spPr bwMode="auto">
            <a:xfrm>
              <a:off x="173419" y="-20229"/>
              <a:ext cx="1241425" cy="7880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B294F370-A480-4CF0-B162-8E28ECC13693}"/>
                </a:ext>
              </a:extLst>
            </p:cNvPr>
            <p:cNvPicPr/>
            <p:nvPr userDrawn="1"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28000" contrast="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32" t="61735" r="16726" b="22222"/>
            <a:stretch/>
          </p:blipFill>
          <p:spPr bwMode="auto">
            <a:xfrm>
              <a:off x="-81047" y="685800"/>
              <a:ext cx="1750358" cy="3830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44475" indent="-24447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SzPct val="125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71463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Font typeface="Wingdings" pitchFamily="2" charset="2"/>
        <a:buChar char="§"/>
        <a:defRPr sz="2800" b="1">
          <a:solidFill>
            <a:schemeClr val="tx1"/>
          </a:solidFill>
          <a:latin typeface="+mn-lt"/>
        </a:defRPr>
      </a:lvl2pPr>
      <a:lvl3pPr marL="701675" indent="-182563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930275" indent="-227013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1112838" indent="-180975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5pPr>
      <a:lvl6pPr marL="1570038" indent="-180975" algn="l" rtl="0" fontAlgn="base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6pPr>
      <a:lvl7pPr marL="2027238" indent="-180975" algn="l" rtl="0" fontAlgn="base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7pPr>
      <a:lvl8pPr marL="2484438" indent="-180975" algn="l" rtl="0" fontAlgn="base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8pPr>
      <a:lvl9pPr marL="2941638" indent="-180975" algn="l" rtl="0" fontAlgn="base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571500" y="0"/>
            <a:ext cx="3429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149" y="6356615"/>
            <a:ext cx="3085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8028520-F490-AC41-AEA3-C4E0252A4F2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56581" y="331545"/>
            <a:ext cx="2857500" cy="11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7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EAEAEA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4B1D7C-E330-44EE-B1CF-340A8D58F684}"/>
              </a:ext>
            </a:extLst>
          </p:cNvPr>
          <p:cNvSpPr/>
          <p:nvPr userDrawn="1"/>
        </p:nvSpPr>
        <p:spPr bwMode="gray">
          <a:xfrm flipH="1">
            <a:off x="0" y="0"/>
            <a:ext cx="9144000" cy="611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2EF9AD-CA1B-45C4-8ECE-A4F8A2C0B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914400" y="2298700"/>
            <a:ext cx="731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F706C20B-1CDF-4CD5-BEAB-BBF4CFF84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0" y="1512888"/>
            <a:ext cx="9144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296F98-C2FA-495D-BABA-749E1DB29AB4}"/>
              </a:ext>
            </a:extLst>
          </p:cNvPr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484188" y="6438900"/>
            <a:ext cx="1252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6F034B-0AA7-41C0-9136-570C0D0AE2C2}"/>
              </a:ext>
            </a:extLst>
          </p:cNvPr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736725" y="64389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77D138F-F564-4E99-9B4C-51C75FB6E91A}"/>
              </a:ext>
            </a:extLst>
          </p:cNvPr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07C06D9-4DBB-4C9C-8CDB-D217153FB3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4">
            <a:extLst>
              <a:ext uri="{FF2B5EF4-FFF2-40B4-BE49-F238E27FC236}">
                <a16:creationId xmlns:a16="http://schemas.microsoft.com/office/drawing/2014/main" id="{33CEEAD9-E29F-4C3E-8143-9597875F1C6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1" t="36948" r="17580" b="36948"/>
          <a:stretch>
            <a:fillRect/>
          </a:stretch>
        </p:blipFill>
        <p:spPr bwMode="auto">
          <a:xfrm>
            <a:off x="0" y="-1588"/>
            <a:ext cx="569913" cy="6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D5A49F-7AC2-42AC-8071-AD72C9012792}"/>
              </a:ext>
            </a:extLst>
          </p:cNvPr>
          <p:cNvCxnSpPr/>
          <p:nvPr userDrawn="1"/>
        </p:nvCxnSpPr>
        <p:spPr>
          <a:xfrm>
            <a:off x="-17463" y="625475"/>
            <a:ext cx="916146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790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sz="2200" dirty="0">
          <a:solidFill>
            <a:schemeClr val="bg2"/>
          </a:solidFill>
          <a:latin typeface="Lucida Sans" pitchFamily="34" charset="0"/>
          <a:ea typeface="+mn-ea"/>
          <a:cs typeface="+mn-c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+mn-ea"/>
          <a:cs typeface="+mn-c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dirty="0">
          <a:solidFill>
            <a:schemeClr val="bg2"/>
          </a:solidFill>
          <a:latin typeface="Lucida Sans" pitchFamily="34" charset="0"/>
          <a:ea typeface="+mn-ea"/>
          <a:cs typeface="+mn-c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70482" y="128766"/>
            <a:ext cx="1444752" cy="7286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"/>
            <a:ext cx="9144000" cy="12876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Sensitive</a:t>
            </a:r>
          </a:p>
        </p:txBody>
      </p:sp>
    </p:spTree>
    <p:extLst>
      <p:ext uri="{BB962C8B-B14F-4D97-AF65-F5344CB8AC3E}">
        <p14:creationId xmlns:p14="http://schemas.microsoft.com/office/powerpoint/2010/main" val="390835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22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3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4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eg"/><Relationship Id="rId5" Type="http://schemas.openxmlformats.org/officeDocument/2006/relationships/image" Target="../media/image62.jpeg"/><Relationship Id="rId4" Type="http://schemas.openxmlformats.org/officeDocument/2006/relationships/image" Target="../media/image53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ll2"/>
          <p:cNvPicPr>
            <a:picLocks noChangeAspect="1" noChangeArrowheads="1"/>
          </p:cNvPicPr>
          <p:nvPr/>
        </p:nvPicPr>
        <p:blipFill>
          <a:blip r:embed="rId2" cstate="print"/>
          <a:srcRect t="8064" b="6451"/>
          <a:stretch>
            <a:fillRect/>
          </a:stretch>
        </p:blipFill>
        <p:spPr bwMode="auto">
          <a:xfrm>
            <a:off x="0" y="2222987"/>
            <a:ext cx="3607194" cy="435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17016" y="2019038"/>
            <a:ext cx="5226983" cy="2419124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accent1"/>
                </a:solidFill>
              </a:rPr>
              <a:t>Energy Systems Innovation Center (ESIC) Update</a:t>
            </a: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rgbClr val="006666"/>
                </a:solidFill>
              </a:rPr>
              <a:t>A</a:t>
            </a:r>
            <a:r>
              <a:rPr lang="en-US" sz="2400" dirty="0">
                <a:solidFill>
                  <a:srgbClr val="006666"/>
                </a:solidFill>
              </a:rPr>
              <a:t>pril 2023</a:t>
            </a: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endParaRPr lang="en-US" sz="2800" dirty="0">
              <a:solidFill>
                <a:srgbClr val="006666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17016" y="3999432"/>
            <a:ext cx="5226984" cy="1086634"/>
          </a:xfrm>
        </p:spPr>
        <p:txBody>
          <a:bodyPr/>
          <a:lstStyle/>
          <a:p>
            <a:pPr algn="ctr" eaLnBrk="1" hangingPunct="1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Mani V. Venkatasubramanian</a:t>
            </a:r>
          </a:p>
          <a:p>
            <a:pPr algn="ctr" eaLnBrk="1" hangingPunct="1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Director, ESIC</a:t>
            </a:r>
          </a:p>
          <a:p>
            <a:pPr algn="ctr" eaLnBrk="1" hangingPunct="1"/>
            <a:endParaRPr lang="en-US" sz="2000" dirty="0"/>
          </a:p>
          <a:p>
            <a:pPr algn="ctr" eaLnBrk="1" hangingPunct="1"/>
            <a:endParaRPr lang="en-US" sz="2000" dirty="0"/>
          </a:p>
          <a:p>
            <a:pPr algn="ctr" eaLnBrk="1" hangingPunct="1"/>
            <a:endParaRPr lang="en-US" sz="20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FA48CB9-6F8E-4B10-9326-578EC90455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1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23433" r="16726" b="19231"/>
          <a:stretch/>
        </p:blipFill>
        <p:spPr bwMode="auto">
          <a:xfrm>
            <a:off x="5476986" y="4949333"/>
            <a:ext cx="2155045" cy="1801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06861" y="8382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071" y="330458"/>
            <a:ext cx="5105400" cy="710684"/>
          </a:xfrm>
          <a:noFill/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Research</a:t>
            </a:r>
            <a:r>
              <a:rPr lang="en-US" sz="32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Expenditures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897" y="123086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$M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D4815-7599-44B9-A36D-170F0A7781D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CC00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788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3804" y="291962"/>
            <a:ext cx="630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ESIC Thrust Areas</a:t>
            </a:r>
          </a:p>
        </p:txBody>
      </p:sp>
      <p:cxnSp>
        <p:nvCxnSpPr>
          <p:cNvPr id="133" name="Straight Connector 132"/>
          <p:cNvCxnSpPr/>
          <p:nvPr/>
        </p:nvCxnSpPr>
        <p:spPr>
          <a:xfrm>
            <a:off x="0" y="1981200"/>
            <a:ext cx="0" cy="0"/>
          </a:xfrm>
          <a:prstGeom prst="line">
            <a:avLst/>
          </a:prstGeo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04038" y="1684700"/>
            <a:ext cx="7040856" cy="401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Microgrids and IBRs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Reliability and Resilience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Grid Edge/Privacy/Cybersecurity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4) AI and ML Applications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5) Workforce 2.0</a:t>
            </a:r>
          </a:p>
        </p:txBody>
      </p:sp>
      <p:sp>
        <p:nvSpPr>
          <p:cNvPr id="18" name="Explosion 2 17"/>
          <p:cNvSpPr/>
          <p:nvPr/>
        </p:nvSpPr>
        <p:spPr>
          <a:xfrm>
            <a:off x="5204484" y="4234490"/>
            <a:ext cx="91440" cy="76200"/>
          </a:xfrm>
          <a:prstGeom prst="irregularSeal2">
            <a:avLst/>
          </a:prstGeom>
          <a:gradFill flip="none" rotWithShape="1">
            <a:gsLst>
              <a:gs pos="0">
                <a:schemeClr val="bg1"/>
              </a:gs>
              <a:gs pos="96000">
                <a:srgbClr val="FFD53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xplosion 2 30"/>
          <p:cNvSpPr/>
          <p:nvPr/>
        </p:nvSpPr>
        <p:spPr>
          <a:xfrm>
            <a:off x="4732044" y="5562600"/>
            <a:ext cx="91440" cy="76200"/>
          </a:xfrm>
          <a:prstGeom prst="irregularSeal2">
            <a:avLst/>
          </a:prstGeom>
          <a:gradFill flip="none" rotWithShape="1">
            <a:gsLst>
              <a:gs pos="0">
                <a:schemeClr val="bg1"/>
              </a:gs>
              <a:gs pos="96000">
                <a:srgbClr val="FFD53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xplosion 2 31"/>
          <p:cNvSpPr/>
          <p:nvPr/>
        </p:nvSpPr>
        <p:spPr>
          <a:xfrm>
            <a:off x="5291198" y="4195642"/>
            <a:ext cx="91440" cy="76200"/>
          </a:xfrm>
          <a:prstGeom prst="irregularSeal2">
            <a:avLst/>
          </a:prstGeom>
          <a:gradFill flip="none" rotWithShape="1">
            <a:gsLst>
              <a:gs pos="0">
                <a:schemeClr val="bg1"/>
              </a:gs>
              <a:gs pos="96000">
                <a:srgbClr val="FFD53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D4815-7599-44B9-A36D-170F0A7781D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F1FE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F1FE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4092" y="6324600"/>
            <a:ext cx="441308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7FF30-0469-485D-BE17-54AF95CC59C0}" type="slidenum"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459" y="840263"/>
            <a:ext cx="5997341" cy="4498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8" y="4102041"/>
            <a:ext cx="3559698" cy="2669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158652" y="5762654"/>
            <a:ext cx="5245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WSU Smart City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Testbed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06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999" y="73347"/>
            <a:ext cx="8459422" cy="1100214"/>
          </a:xfrm>
          <a:noFill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72 kW PV System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(State of WA and DoE)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770" y="1664009"/>
            <a:ext cx="8252459" cy="4343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9199" y="6238381"/>
            <a:ext cx="579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WSU Research and Technology Park, Pullman</a:t>
            </a:r>
          </a:p>
        </p:txBody>
      </p:sp>
    </p:spTree>
    <p:extLst>
      <p:ext uri="{BB962C8B-B14F-4D97-AF65-F5344CB8AC3E}">
        <p14:creationId xmlns:p14="http://schemas.microsoft.com/office/powerpoint/2010/main" val="1817807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704" y="267115"/>
            <a:ext cx="598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ESIC Outreach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360" y="1798240"/>
            <a:ext cx="859267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conferences: WPRC, ESIC Summit.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ESIC Seminars (weekly)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ESIC Scholarships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Leadership in professional societies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 transfer – start-up companies and technology licensing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Collaboration with centers, e.g. </a:t>
            </a:r>
            <a:r>
              <a:rPr lang="en-US" sz="2800" b="1" dirty="0">
                <a:solidFill>
                  <a:srgbClr val="99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PSERC, </a:t>
            </a:r>
            <a:r>
              <a:rPr lang="en-US" sz="2800" b="1" dirty="0">
                <a:solidFill>
                  <a:srgbClr val="008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CHARGE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771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350" y="1740187"/>
            <a:ext cx="8382000" cy="47757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rgbClr val="006666"/>
                </a:solidFill>
                <a:latin typeface="+mj-lt"/>
              </a:rPr>
              <a:t>ESIC Power Education Partnership (PEP)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Supporting power engineering education</a:t>
            </a:r>
            <a:endParaRPr lang="en-US" dirty="0">
              <a:solidFill>
                <a:srgbClr val="006666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endParaRPr lang="en-US" dirty="0">
              <a:solidFill>
                <a:srgbClr val="006666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rgbClr val="006666"/>
                </a:solidFill>
                <a:latin typeface="+mj-lt"/>
              </a:rPr>
              <a:t>ESIC Research Excellence Partnership (REP)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Promoting research collaborations</a:t>
            </a:r>
          </a:p>
          <a:p>
            <a:pPr lvl="1" eaLnBrk="1" hangingPunct="1">
              <a:lnSpc>
                <a:spcPct val="150000"/>
              </a:lnSpc>
            </a:pPr>
            <a:endParaRPr lang="en-US" dirty="0">
              <a:solidFill>
                <a:srgbClr val="006666"/>
              </a:solidFill>
              <a:latin typeface="+mj-lt"/>
            </a:endParaRPr>
          </a:p>
          <a:p>
            <a:pPr eaLnBrk="1" hangingPunct="1"/>
            <a:endParaRPr lang="en-US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277E2-A464-41BC-9232-1A8B075FDB49}"/>
              </a:ext>
            </a:extLst>
          </p:cNvPr>
          <p:cNvSpPr txBox="1"/>
          <p:nvPr/>
        </p:nvSpPr>
        <p:spPr>
          <a:xfrm>
            <a:off x="2476499" y="342038"/>
            <a:ext cx="41910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ESIC Memberships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D4815-7599-44B9-A36D-170F0A7781D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CC00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256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429208"/>
            <a:ext cx="8915400" cy="5334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006666"/>
                </a:solidFill>
                <a:latin typeface="+mj-lt"/>
              </a:rPr>
              <a:t>ESIC Power Education Partnership (PEP)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006666"/>
                </a:solidFill>
                <a:latin typeface="+mj-lt"/>
              </a:rPr>
              <a:t>Annual Membership: Varies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solidFill>
                  <a:srgbClr val="006666"/>
                </a:solidFill>
                <a:latin typeface="+mj-lt"/>
              </a:rPr>
              <a:t>Benefits – Support Power Engineering Education</a:t>
            </a:r>
          </a:p>
          <a:p>
            <a:pPr lvl="2" eaLnBrk="1" hangingPunct="1">
              <a:lnSpc>
                <a:spcPts val="3100"/>
              </a:lnSpc>
              <a:spcBef>
                <a:spcPts val="0"/>
              </a:spcBef>
            </a:pPr>
            <a:r>
              <a:rPr lang="en-US" dirty="0">
                <a:solidFill>
                  <a:srgbClr val="006666"/>
                </a:solidFill>
                <a:latin typeface="+mj-lt"/>
              </a:rPr>
              <a:t>Practicum </a:t>
            </a:r>
          </a:p>
          <a:p>
            <a:pPr lvl="2" eaLnBrk="1" hangingPunct="1">
              <a:lnSpc>
                <a:spcPts val="3100"/>
              </a:lnSpc>
              <a:spcBef>
                <a:spcPts val="0"/>
              </a:spcBef>
            </a:pPr>
            <a:r>
              <a:rPr lang="en-US" dirty="0">
                <a:solidFill>
                  <a:srgbClr val="006666"/>
                </a:solidFill>
                <a:latin typeface="+mj-lt"/>
              </a:rPr>
              <a:t>Support for Internships/Jobs</a:t>
            </a:r>
          </a:p>
          <a:p>
            <a:pPr lvl="2" eaLnBrk="1" hangingPunct="1">
              <a:lnSpc>
                <a:spcPts val="3100"/>
              </a:lnSpc>
              <a:spcBef>
                <a:spcPts val="0"/>
              </a:spcBef>
            </a:pPr>
            <a:r>
              <a:rPr lang="en-US" dirty="0">
                <a:solidFill>
                  <a:srgbClr val="006666"/>
                </a:solidFill>
                <a:latin typeface="+mj-lt"/>
              </a:rPr>
              <a:t>Power Curriculum Feedback</a:t>
            </a:r>
          </a:p>
          <a:p>
            <a:pPr lvl="2" eaLnBrk="1" hangingPunct="1">
              <a:lnSpc>
                <a:spcPts val="3100"/>
              </a:lnSpc>
              <a:spcBef>
                <a:spcPts val="0"/>
              </a:spcBef>
            </a:pPr>
            <a:r>
              <a:rPr lang="en-US" dirty="0">
                <a:solidFill>
                  <a:srgbClr val="006666"/>
                </a:solidFill>
                <a:latin typeface="+mj-lt"/>
              </a:rPr>
              <a:t>Free booths at Fall Career Expo and IEEE Career Fair</a:t>
            </a:r>
          </a:p>
          <a:p>
            <a:pPr lvl="2" eaLnBrk="1" hangingPunct="1">
              <a:lnSpc>
                <a:spcPts val="3100"/>
              </a:lnSpc>
              <a:spcBef>
                <a:spcPts val="0"/>
              </a:spcBef>
            </a:pPr>
            <a:r>
              <a:rPr lang="en-US" dirty="0">
                <a:solidFill>
                  <a:srgbClr val="006666"/>
                </a:solidFill>
                <a:latin typeface="+mj-lt"/>
              </a:rPr>
              <a:t>Professional Development Hours for ESIC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>
                <a:solidFill>
                  <a:srgbClr val="006666"/>
                </a:solidFill>
                <a:latin typeface="+mj-lt"/>
              </a:rPr>
              <a:t>weekly seminars</a:t>
            </a:r>
          </a:p>
          <a:p>
            <a:pPr lvl="2" eaLnBrk="1" hangingPunct="1">
              <a:lnSpc>
                <a:spcPts val="3100"/>
              </a:lnSpc>
            </a:pPr>
            <a:r>
              <a:rPr lang="en-US" dirty="0">
                <a:solidFill>
                  <a:srgbClr val="006666"/>
                </a:solidFill>
                <a:latin typeface="+mj-lt"/>
              </a:rPr>
              <a:t>Optional Tutorials by Faculty Experts</a:t>
            </a:r>
          </a:p>
          <a:p>
            <a:pPr lvl="2" eaLnBrk="1" hangingPunct="1">
              <a:lnSpc>
                <a:spcPts val="3100"/>
              </a:lnSpc>
            </a:pPr>
            <a:r>
              <a:rPr lang="en-US" dirty="0">
                <a:solidFill>
                  <a:srgbClr val="006666"/>
                </a:solidFill>
                <a:latin typeface="+mj-lt"/>
              </a:rPr>
              <a:t>Dedicated Industry Liaison</a:t>
            </a:r>
          </a:p>
          <a:p>
            <a:pPr eaLnBrk="1" hangingPunct="1"/>
            <a:endParaRPr lang="en-US" dirty="0">
              <a:solidFill>
                <a:srgbClr val="006666"/>
              </a:solidFill>
              <a:latin typeface="+mj-lt"/>
            </a:endParaRPr>
          </a:p>
          <a:p>
            <a:pPr eaLnBrk="1" hangingPunct="1"/>
            <a:endParaRPr lang="en-US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277E2-A464-41BC-9232-1A8B075FDB49}"/>
              </a:ext>
            </a:extLst>
          </p:cNvPr>
          <p:cNvSpPr txBox="1"/>
          <p:nvPr/>
        </p:nvSpPr>
        <p:spPr>
          <a:xfrm>
            <a:off x="2357514" y="243304"/>
            <a:ext cx="46101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ESIC PEP Membership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D4815-7599-44B9-A36D-170F0A7781D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CC00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204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371" y="1493668"/>
            <a:ext cx="28390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ESIC PEP Members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2020-21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D4815-7599-44B9-A36D-170F0A7781D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CC00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D170D-8346-4091-8295-A7E2D45F9FB7}"/>
              </a:ext>
            </a:extLst>
          </p:cNvPr>
          <p:cNvSpPr txBox="1"/>
          <p:nvPr/>
        </p:nvSpPr>
        <p:spPr>
          <a:xfrm>
            <a:off x="2369527" y="273743"/>
            <a:ext cx="46101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ESIC PEP Membership</a:t>
            </a:r>
          </a:p>
        </p:txBody>
      </p:sp>
      <p:pic>
        <p:nvPicPr>
          <p:cNvPr id="7" name="Picture 4" descr="Benton PUD introduces new &quot;Pay As You Go&quot; program - YakTriNews.com">
            <a:extLst>
              <a:ext uri="{FF2B5EF4-FFF2-40B4-BE49-F238E27FC236}">
                <a16:creationId xmlns:a16="http://schemas.microsoft.com/office/drawing/2014/main" id="{338D51B7-5F24-49A2-A8F7-1156927C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17" y="1636393"/>
            <a:ext cx="2118396" cy="71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4CE1AE-B2D8-4E49-AA70-F82C7C6B8C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78" t="18702" r="34000" b="51822"/>
          <a:stretch/>
        </p:blipFill>
        <p:spPr>
          <a:xfrm>
            <a:off x="4476748" y="3906933"/>
            <a:ext cx="1933563" cy="979494"/>
          </a:xfrm>
          <a:prstGeom prst="rect">
            <a:avLst/>
          </a:prstGeom>
        </p:spPr>
      </p:pic>
      <p:pic>
        <p:nvPicPr>
          <p:cNvPr id="9" name="Picture 8" descr="Grays Harbor PUD (@GHPUD) | Twitter">
            <a:extLst>
              <a:ext uri="{FF2B5EF4-FFF2-40B4-BE49-F238E27FC236}">
                <a16:creationId xmlns:a16="http://schemas.microsoft.com/office/drawing/2014/main" id="{984D9AAD-EC77-4622-BB25-AF7CF0FCF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916" y="2627593"/>
            <a:ext cx="2118395" cy="79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About Us | PSC">
            <a:extLst>
              <a:ext uri="{FF2B5EF4-FFF2-40B4-BE49-F238E27FC236}">
                <a16:creationId xmlns:a16="http://schemas.microsoft.com/office/drawing/2014/main" id="{C5EB5B42-A7F7-41B2-9443-5543A8649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665" y="2954650"/>
            <a:ext cx="8858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Puget Sound Energy - The Chamber Collective">
            <a:extLst>
              <a:ext uri="{FF2B5EF4-FFF2-40B4-BE49-F238E27FC236}">
                <a16:creationId xmlns:a16="http://schemas.microsoft.com/office/drawing/2014/main" id="{0F561FE0-BF9B-40BC-998D-44F126217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27778" r="-370" b="29331"/>
          <a:stretch/>
        </p:blipFill>
        <p:spPr bwMode="auto">
          <a:xfrm>
            <a:off x="3927397" y="5372172"/>
            <a:ext cx="2734404" cy="7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F804BD-AB96-4C46-A989-5C05E36AAB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12" y="1319565"/>
            <a:ext cx="2630589" cy="777240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F980076-5FC6-4336-B5EB-B04C102E3B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027" y="4555017"/>
            <a:ext cx="1634310" cy="163431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101E2913-E276-4AC4-9712-84965BFD8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9" y="3647481"/>
            <a:ext cx="2906676" cy="47699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B1AEF4C-2D11-410C-825A-C4BBF0A86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16091"/>
          <a:stretch/>
        </p:blipFill>
        <p:spPr bwMode="auto">
          <a:xfrm>
            <a:off x="516875" y="5637757"/>
            <a:ext cx="1280417" cy="8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D6E5EF7-DABA-4B96-BA5A-B54B0A99386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47" y="4776824"/>
            <a:ext cx="1068195" cy="1175015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119A4C68-23B3-F5DD-FA95-71FCBD823B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0" y="4423850"/>
            <a:ext cx="1450744" cy="94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14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31016"/>
            <a:ext cx="8382000" cy="552674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6666"/>
                </a:solidFill>
                <a:latin typeface="+mj-lt"/>
              </a:rPr>
              <a:t>ESIC Research Excellence Partnership (REP)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rgbClr val="006666"/>
                </a:solidFill>
                <a:latin typeface="+mj-lt"/>
              </a:rPr>
              <a:t>Annual Membership: $15K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solidFill>
                  <a:srgbClr val="006666"/>
                </a:solidFill>
                <a:latin typeface="+mj-lt"/>
              </a:rPr>
              <a:t>Benefits - Access to ESIC research: 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6666"/>
                </a:solidFill>
                <a:latin typeface="+mj-lt"/>
              </a:rPr>
              <a:t>Research collaborations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6666"/>
                </a:solidFill>
                <a:latin typeface="+mj-lt"/>
              </a:rPr>
              <a:t>ESIC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>
                <a:solidFill>
                  <a:srgbClr val="006666"/>
                </a:solidFill>
                <a:latin typeface="+mj-lt"/>
              </a:rPr>
              <a:t>weekly seminars</a:t>
            </a:r>
          </a:p>
          <a:p>
            <a:pPr lvl="2" eaLnBrk="1" hangingPunct="1">
              <a:lnSpc>
                <a:spcPct val="100000"/>
              </a:lnSpc>
            </a:pPr>
            <a:r>
              <a:rPr lang="en-US" dirty="0">
                <a:solidFill>
                  <a:srgbClr val="006666"/>
                </a:solidFill>
                <a:latin typeface="+mj-lt"/>
              </a:rPr>
              <a:t>Project catalog/announcements</a:t>
            </a:r>
          </a:p>
          <a:p>
            <a:pPr lvl="2" eaLnBrk="1" hangingPunct="1">
              <a:lnSpc>
                <a:spcPct val="100000"/>
              </a:lnSpc>
            </a:pPr>
            <a:r>
              <a:rPr lang="en-US" dirty="0">
                <a:solidFill>
                  <a:srgbClr val="7030A0"/>
                </a:solidFill>
                <a:latin typeface="+mj-lt"/>
              </a:rPr>
              <a:t>Research reports and papers on secure website</a:t>
            </a:r>
          </a:p>
          <a:p>
            <a:pPr lvl="2" eaLnBrk="1" hangingPunct="1">
              <a:lnSpc>
                <a:spcPct val="100000"/>
              </a:lnSpc>
            </a:pPr>
            <a:r>
              <a:rPr lang="en-US" dirty="0">
                <a:solidFill>
                  <a:srgbClr val="006666"/>
                </a:solidFill>
                <a:latin typeface="+mj-lt"/>
              </a:rPr>
              <a:t>Invitation to be project advisors</a:t>
            </a:r>
          </a:p>
          <a:p>
            <a:pPr lvl="2" eaLnBrk="1" hangingPunct="1">
              <a:lnSpc>
                <a:spcPct val="100000"/>
              </a:lnSpc>
            </a:pPr>
            <a:r>
              <a:rPr lang="en-US" dirty="0">
                <a:solidFill>
                  <a:srgbClr val="006666"/>
                </a:solidFill>
                <a:latin typeface="+mj-lt"/>
              </a:rPr>
              <a:t>Tutorials by faculty experts</a:t>
            </a:r>
          </a:p>
          <a:p>
            <a:pPr lvl="2" eaLnBrk="1" hangingPunct="1">
              <a:lnSpc>
                <a:spcPct val="100000"/>
              </a:lnSpc>
            </a:pPr>
            <a:r>
              <a:rPr lang="en-US" dirty="0">
                <a:solidFill>
                  <a:srgbClr val="006666"/>
                </a:solidFill>
                <a:latin typeface="+mj-lt"/>
              </a:rPr>
              <a:t>ESIC Summit</a:t>
            </a:r>
          </a:p>
          <a:p>
            <a:pPr lvl="2" eaLnBrk="1" hangingPunct="1">
              <a:lnSpc>
                <a:spcPct val="100000"/>
              </a:lnSpc>
            </a:pPr>
            <a:r>
              <a:rPr lang="en-US" dirty="0">
                <a:solidFill>
                  <a:srgbClr val="006666"/>
                </a:solidFill>
                <a:latin typeface="+mj-lt"/>
              </a:rPr>
              <a:t>Dedicated industry liaison</a:t>
            </a:r>
          </a:p>
          <a:p>
            <a:pPr lvl="2" eaLnBrk="1" hangingPunct="1"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  <a:latin typeface="+mj-lt"/>
              </a:rPr>
              <a:t>Seed projects at no overhead (no deliverables)</a:t>
            </a:r>
          </a:p>
          <a:p>
            <a:pPr eaLnBrk="1" hangingPunct="1"/>
            <a:endParaRPr lang="en-US" dirty="0">
              <a:solidFill>
                <a:srgbClr val="006666"/>
              </a:solidFill>
              <a:latin typeface="+mj-lt"/>
            </a:endParaRPr>
          </a:p>
          <a:p>
            <a:pPr eaLnBrk="1" hangingPunct="1"/>
            <a:endParaRPr lang="en-US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277E2-A464-41BC-9232-1A8B075FDB49}"/>
              </a:ext>
            </a:extLst>
          </p:cNvPr>
          <p:cNvSpPr txBox="1"/>
          <p:nvPr/>
        </p:nvSpPr>
        <p:spPr>
          <a:xfrm>
            <a:off x="2266950" y="284770"/>
            <a:ext cx="46101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ESIC REP Membership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D4815-7599-44B9-A36D-170F0A7781D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CC00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190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1" y="1593912"/>
            <a:ext cx="2667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ESIC REP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Members 2020-21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39158" y="6335105"/>
            <a:ext cx="1371491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AD2D08-0A8B-4D8B-8FA2-E2079C3F296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CC00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419DB5-33A9-47B9-B42B-9B7A99727022}"/>
              </a:ext>
            </a:extLst>
          </p:cNvPr>
          <p:cNvSpPr txBox="1"/>
          <p:nvPr/>
        </p:nvSpPr>
        <p:spPr>
          <a:xfrm>
            <a:off x="2266950" y="284770"/>
            <a:ext cx="46101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ESIC REP Membership</a:t>
            </a:r>
          </a:p>
        </p:txBody>
      </p:sp>
      <p:pic>
        <p:nvPicPr>
          <p:cNvPr id="7" name="Picture 12" descr="Pacific Northwest National Laboratory - Wikipedia">
            <a:extLst>
              <a:ext uri="{FF2B5EF4-FFF2-40B4-BE49-F238E27FC236}">
                <a16:creationId xmlns:a16="http://schemas.microsoft.com/office/drawing/2014/main" id="{84703413-5962-4B24-B2EB-84F3E8260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51458"/>
            <a:ext cx="2656498" cy="113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portland+general+electric+logo – Impact NW">
            <a:extLst>
              <a:ext uri="{FF2B5EF4-FFF2-40B4-BE49-F238E27FC236}">
                <a16:creationId xmlns:a16="http://schemas.microsoft.com/office/drawing/2014/main" id="{4FA08E76-6251-459B-8F8F-E717FCAAD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43" y="5377170"/>
            <a:ext cx="3366611" cy="114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Puget Sound Energy - The Chamber Collective">
            <a:extLst>
              <a:ext uri="{FF2B5EF4-FFF2-40B4-BE49-F238E27FC236}">
                <a16:creationId xmlns:a16="http://schemas.microsoft.com/office/drawing/2014/main" id="{E46F2175-3290-4381-9AA4-34456FA8E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27778" r="-370" b="29331"/>
          <a:stretch/>
        </p:blipFill>
        <p:spPr bwMode="auto">
          <a:xfrm>
            <a:off x="2917588" y="3077801"/>
            <a:ext cx="2827816" cy="80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Snohomish County PUD – 2020 Chamber Member | SVChamber">
            <a:extLst>
              <a:ext uri="{FF2B5EF4-FFF2-40B4-BE49-F238E27FC236}">
                <a16:creationId xmlns:a16="http://schemas.microsoft.com/office/drawing/2014/main" id="{AD5D674F-A960-49E3-8C75-885D6ABD0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26" y="4000287"/>
            <a:ext cx="2305794" cy="96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E77D0C0-09B0-4858-A8BB-7AFE99F7BC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68" y="1480830"/>
            <a:ext cx="2630589" cy="77724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4EB0054-0595-40FE-BCF5-A407D501DA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98109" y="3849620"/>
            <a:ext cx="1242384" cy="1242384"/>
          </a:xfrm>
          <a:prstGeom prst="rect">
            <a:avLst/>
          </a:prstGeom>
        </p:spPr>
      </p:pic>
      <p:pic>
        <p:nvPicPr>
          <p:cNvPr id="2050" name="Picture 2" descr="Schweitzer Engineering Laboratories - Information and distributors around  the world - Directindustry">
            <a:extLst>
              <a:ext uri="{FF2B5EF4-FFF2-40B4-BE49-F238E27FC236}">
                <a16:creationId xmlns:a16="http://schemas.microsoft.com/office/drawing/2014/main" id="{3E17B695-77FE-44F4-9AD6-D28D84618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81" y="5335476"/>
            <a:ext cx="2061139" cy="116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66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3835" y="293631"/>
            <a:ext cx="48095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WSU Power Program</a:t>
            </a:r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4524" y="4482123"/>
            <a:ext cx="2893053" cy="215408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" name="Straight Connector 132"/>
          <p:cNvCxnSpPr/>
          <p:nvPr/>
        </p:nvCxnSpPr>
        <p:spPr>
          <a:xfrm>
            <a:off x="0" y="1981200"/>
            <a:ext cx="0" cy="0"/>
          </a:xfrm>
          <a:prstGeom prst="line">
            <a:avLst/>
          </a:prstGeo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5690" y="1559415"/>
            <a:ext cx="2560180" cy="24223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52" y="1410317"/>
            <a:ext cx="6242851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Power Professorship program since 1973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Energy Systems Innovation Center since 2012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C0033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Educating leaders in the industry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Partnering with industry and government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Significant &amp; sustained impact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Premier power program</a:t>
            </a: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1147081" y="4482123"/>
            <a:ext cx="3283839" cy="2154080"/>
            <a:chOff x="9743029" y="744302"/>
            <a:chExt cx="4767619" cy="2913597"/>
          </a:xfrm>
        </p:grpSpPr>
        <p:grpSp>
          <p:nvGrpSpPr>
            <p:cNvPr id="9" name="Group 8"/>
            <p:cNvGrpSpPr/>
            <p:nvPr/>
          </p:nvGrpSpPr>
          <p:grpSpPr>
            <a:xfrm>
              <a:off x="9743029" y="744302"/>
              <a:ext cx="4767619" cy="2913597"/>
              <a:chOff x="9743029" y="744302"/>
              <a:chExt cx="4767619" cy="2913597"/>
            </a:xfrm>
          </p:grpSpPr>
          <p:pic>
            <p:nvPicPr>
              <p:cNvPr id="14" name="Picture 2" descr="http://quest.utk.edu/wp-content/uploads/grids-1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743029" y="744302"/>
                <a:ext cx="4767619" cy="29135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2115800" y="3435106"/>
                <a:ext cx="1409322" cy="222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Image courtesy of NASA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348" b="96273" l="3659" r="969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5865" y="1275022"/>
              <a:ext cx="781049" cy="766762"/>
            </a:xfrm>
            <a:prstGeom prst="rect">
              <a:avLst/>
            </a:prstGeom>
          </p:spPr>
        </p:pic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D4815-7599-44B9-A36D-170F0A7781D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CC00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281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9587" y="237589"/>
            <a:ext cx="7271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PSM in Electrical Power Engineering</a:t>
            </a:r>
          </a:p>
        </p:txBody>
      </p:sp>
      <p:cxnSp>
        <p:nvCxnSpPr>
          <p:cNvPr id="133" name="Straight Connector 132"/>
          <p:cNvCxnSpPr/>
          <p:nvPr/>
        </p:nvCxnSpPr>
        <p:spPr>
          <a:xfrm>
            <a:off x="0" y="1981200"/>
            <a:ext cx="0" cy="0"/>
          </a:xfrm>
          <a:prstGeom prst="line">
            <a:avLst/>
          </a:prstGeo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1676400"/>
            <a:ext cx="8077200" cy="407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marR="0" lvl="0" indent="-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Professional Science Masters (PSM) in Electrical Power Engineering (EPE)</a:t>
            </a:r>
          </a:p>
          <a:p>
            <a:pPr marL="114300" marR="0" lvl="0" indent="-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Online degree program offered by ESIC</a:t>
            </a:r>
          </a:p>
          <a:p>
            <a:pPr marL="457200" marR="0" lvl="0" indent="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Combination of Electrical Engineering and 	Engineering Management courses</a:t>
            </a:r>
          </a:p>
          <a:p>
            <a:pPr marL="457200" marR="0" lvl="0" indent="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Students from all over the world</a:t>
            </a:r>
          </a:p>
          <a:p>
            <a:pPr marL="914400" marR="0" lvl="1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D4815-7599-44B9-A36D-170F0A7781D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CC00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52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7223" y="233810"/>
            <a:ext cx="48095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 2023 Event</a:t>
            </a:r>
          </a:p>
        </p:txBody>
      </p:sp>
      <p:cxnSp>
        <p:nvCxnSpPr>
          <p:cNvPr id="133" name="Straight Connector 132"/>
          <p:cNvCxnSpPr/>
          <p:nvPr/>
        </p:nvCxnSpPr>
        <p:spPr>
          <a:xfrm>
            <a:off x="0" y="1981200"/>
            <a:ext cx="0" cy="0"/>
          </a:xfrm>
          <a:prstGeom prst="line">
            <a:avLst/>
          </a:prstGeo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7993" y="1322427"/>
            <a:ext cx="864801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Power Professorship program since 1973.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Attie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Betts (Chairman of Electrical Engineering at WSU)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Wendell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Satre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(Washington Water Power Company)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Axel Strom (Grant County Public Utility District)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Celebrating 50 years of sustained support from the regional power industry.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000099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 events planned for the 2023 academic year.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000099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 event in Pullman on September 15, 2023 (home game on September 16, 2023).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Hotel rooms being held for Sept. 14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15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16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Details coming soon.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000099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linda.howell@wsu.edu.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99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C0033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D4815-7599-44B9-A36D-170F0A7781D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CC00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85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B23358-D0F6-4074-9C20-CBB543E1900F}"/>
              </a:ext>
            </a:extLst>
          </p:cNvPr>
          <p:cNvSpPr txBox="1"/>
          <p:nvPr/>
        </p:nvSpPr>
        <p:spPr>
          <a:xfrm>
            <a:off x="336176" y="1700034"/>
            <a:ext cx="5310052" cy="434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Leading the transition to affordable, sustainable and resilient electric power systems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Collaborative research, education, and outreach to solve challenges  for modern power systems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68275" marR="0" lvl="0" indent="-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C0033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E5F61B7-EAB5-4511-9B43-237818BA01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1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23433" r="16726" b="19231"/>
          <a:stretch/>
        </p:blipFill>
        <p:spPr bwMode="auto">
          <a:xfrm>
            <a:off x="5181599" y="1997907"/>
            <a:ext cx="4003222" cy="32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759E7A-29A9-4E45-A112-E55CC19131A5}"/>
              </a:ext>
            </a:extLst>
          </p:cNvPr>
          <p:cNvSpPr txBox="1"/>
          <p:nvPr/>
        </p:nvSpPr>
        <p:spPr>
          <a:xfrm>
            <a:off x="1487641" y="235567"/>
            <a:ext cx="73879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Systems Innovation Center</a:t>
            </a:r>
          </a:p>
        </p:txBody>
      </p:sp>
    </p:spTree>
    <p:extLst>
      <p:ext uri="{BB962C8B-B14F-4D97-AF65-F5344CB8AC3E}">
        <p14:creationId xmlns:p14="http://schemas.microsoft.com/office/powerpoint/2010/main" val="340459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40" r="12088" b="23580"/>
          <a:stretch/>
        </p:blipFill>
        <p:spPr bwMode="auto">
          <a:xfrm>
            <a:off x="256251" y="4551326"/>
            <a:ext cx="1019672" cy="10976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2415033" y="1294129"/>
            <a:ext cx="4680520" cy="5260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Mani Venkatasubramanian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Director, Boeing Distinguished Professor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Anjan Bose,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Regents Professor, Distinguished Professor in Power Engineering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Noel Schulz,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Schweitzer Endowed Professor</a:t>
            </a:r>
          </a:p>
          <a:p>
            <a:pPr marL="0" marR="0" lvl="0" indent="0" algn="l" defTabSz="4572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Robert Olsen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Professor Emeritus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Saeed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Lotfifard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Associate Professor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Anamika Dubey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Assistant Professor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Javier Guerrero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Clinical Assistant Professor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Shuzeng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Xie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Clinical Assistant Professor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Josue Campos Do Prado,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As</a:t>
            </a:r>
            <a:r>
              <a:rPr lang="en-US" sz="1800" dirty="0" err="1">
                <a:solidFill>
                  <a:srgbClr val="0070C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sistan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t Professor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Hang Gao</a:t>
            </a: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Assistant Professor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Anurag S</a:t>
            </a:r>
            <a:r>
              <a:rPr lang="en-US" sz="1800" b="1" dirty="0">
                <a:solidFill>
                  <a:srgbClr val="9966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rivasta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va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Research Professor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Henry Huang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Research Professor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Kevin Schneider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Research Professor</a:t>
            </a:r>
          </a:p>
        </p:txBody>
      </p:sp>
      <p:pic>
        <p:nvPicPr>
          <p:cNvPr id="67586" name="Picture 2" descr="http://www.ece.ucf.edu/images/people/img_lotfifard.jpg"/>
          <p:cNvPicPr>
            <a:picLocks noChangeAspect="1" noChangeArrowheads="1"/>
          </p:cNvPicPr>
          <p:nvPr/>
        </p:nvPicPr>
        <p:blipFill rotWithShape="1">
          <a:blip r:embed="rId4" cstate="print"/>
          <a:srcRect l="7387" r="8764"/>
          <a:stretch/>
        </p:blipFill>
        <p:spPr bwMode="auto">
          <a:xfrm>
            <a:off x="304800" y="2043365"/>
            <a:ext cx="934605" cy="1031673"/>
          </a:xfrm>
          <a:prstGeom prst="rect">
            <a:avLst/>
          </a:prstGeom>
          <a:noFill/>
        </p:spPr>
      </p:pic>
      <p:pic>
        <p:nvPicPr>
          <p:cNvPr id="17412" name="Picture 4" descr="http://schoolwp.eecs.wsu.edu/wp-content/uploads/Dubey_03-225x300.jpg"/>
          <p:cNvPicPr>
            <a:picLocks noChangeAspect="1" noChangeArrowheads="1"/>
          </p:cNvPicPr>
          <p:nvPr/>
        </p:nvPicPr>
        <p:blipFill rotWithShape="1">
          <a:blip r:embed="rId5" cstate="print"/>
          <a:srcRect l="4605" r="11183" b="17047"/>
          <a:stretch/>
        </p:blipFill>
        <p:spPr bwMode="auto">
          <a:xfrm>
            <a:off x="335679" y="3234114"/>
            <a:ext cx="872678" cy="109769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D4815-7599-44B9-A36D-170F0A7781D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CC00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5F4E7D98-C1FE-4BDA-A279-2C70AECE41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95" y="2032960"/>
            <a:ext cx="882035" cy="1158406"/>
          </a:xfrm>
          <a:prstGeom prst="rect">
            <a:avLst/>
          </a:prstGeom>
        </p:spPr>
      </p:pic>
      <p:pic>
        <p:nvPicPr>
          <p:cNvPr id="13" name="Picture 1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B54F310C-B80D-43BE-8822-E4ACEEB063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95" y="4783931"/>
            <a:ext cx="882036" cy="1158407"/>
          </a:xfrm>
          <a:prstGeom prst="rect">
            <a:avLst/>
          </a:prstGeom>
        </p:spPr>
      </p:pic>
      <p:pic>
        <p:nvPicPr>
          <p:cNvPr id="16" name="Picture 1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D46DC5A6-6DC4-4590-AC6F-022DFF130A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04" y="5227170"/>
            <a:ext cx="882036" cy="1158407"/>
          </a:xfrm>
          <a:prstGeom prst="rect">
            <a:avLst/>
          </a:prstGeom>
        </p:spPr>
      </p:pic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DD28299D-D750-40A3-83DD-68663AA474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2320" r="12499" b="31250"/>
          <a:stretch/>
        </p:blipFill>
        <p:spPr>
          <a:xfrm>
            <a:off x="6886683" y="3379934"/>
            <a:ext cx="1039006" cy="1103623"/>
          </a:xfrm>
          <a:prstGeom prst="rect">
            <a:avLst/>
          </a:prstGeom>
        </p:spPr>
      </p:pic>
      <p:pic>
        <p:nvPicPr>
          <p:cNvPr id="15" name="Picture 14" descr="A person in a suit smiling&#10;&#10;Description automatically generated with low confidence">
            <a:extLst>
              <a:ext uri="{FF2B5EF4-FFF2-40B4-BE49-F238E27FC236}">
                <a16:creationId xmlns:a16="http://schemas.microsoft.com/office/drawing/2014/main" id="{D78CCF3B-C976-44DE-A62F-5C97A5E176A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b="36423"/>
          <a:stretch/>
        </p:blipFill>
        <p:spPr>
          <a:xfrm>
            <a:off x="1318372" y="4179801"/>
            <a:ext cx="878952" cy="10746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D9B737E-B09A-4D92-96DC-E90B091066D1}"/>
              </a:ext>
            </a:extLst>
          </p:cNvPr>
          <p:cNvSpPr txBox="1"/>
          <p:nvPr/>
        </p:nvSpPr>
        <p:spPr>
          <a:xfrm>
            <a:off x="2286000" y="157118"/>
            <a:ext cx="48095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ESIC Power Faculty</a:t>
            </a:r>
          </a:p>
        </p:txBody>
      </p:sp>
      <p:pic>
        <p:nvPicPr>
          <p:cNvPr id="17" name="Picture 1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3602A633-FD0D-4871-84D2-1CDA1928D53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3"/>
          <a:stretch/>
        </p:blipFill>
        <p:spPr>
          <a:xfrm>
            <a:off x="6951722" y="4932551"/>
            <a:ext cx="973967" cy="1158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11CA5-45AE-4612-8B40-8E0DB616EA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4475" y="2913335"/>
            <a:ext cx="916606" cy="1074641"/>
          </a:xfrm>
          <a:prstGeom prst="rect">
            <a:avLst/>
          </a:prstGeom>
        </p:spPr>
      </p:pic>
      <p:pic>
        <p:nvPicPr>
          <p:cNvPr id="19" name="Picture 18" descr="A person with a mustache&#10;&#10;Description automatically generated with medium confidence">
            <a:extLst>
              <a:ext uri="{FF2B5EF4-FFF2-40B4-BE49-F238E27FC236}">
                <a16:creationId xmlns:a16="http://schemas.microsoft.com/office/drawing/2014/main" id="{0EC6D97E-CFF1-46AF-BB54-D28E86FD29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72" y="1453756"/>
            <a:ext cx="847751" cy="1186852"/>
          </a:xfrm>
          <a:prstGeom prst="rect">
            <a:avLst/>
          </a:prstGeom>
        </p:spPr>
      </p:pic>
      <p:pic>
        <p:nvPicPr>
          <p:cNvPr id="25" name="Picture 2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42EC0A55-A215-4C8F-B46C-5FD2AC427A4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6" r="8056" b="10042"/>
          <a:stretch/>
        </p:blipFill>
        <p:spPr>
          <a:xfrm>
            <a:off x="6917565" y="1897863"/>
            <a:ext cx="977241" cy="1158407"/>
          </a:xfrm>
          <a:prstGeom prst="rect">
            <a:avLst/>
          </a:prstGeom>
        </p:spPr>
      </p:pic>
      <p:pic>
        <p:nvPicPr>
          <p:cNvPr id="27" name="Picture 26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08B513F1-0450-48F4-8F93-405700422E6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b="6529"/>
          <a:stretch/>
        </p:blipFill>
        <p:spPr>
          <a:xfrm>
            <a:off x="8045895" y="3372525"/>
            <a:ext cx="911764" cy="110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9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ncrypted-tbn1.google.com/images?q=tbn:ANd9GcQRvVS_SGpGI6JzYpsZEWEt8RWEFfK2FsBKnKISETdVY-XwD7e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31558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1611" y="1143000"/>
            <a:ext cx="3662389" cy="1785026"/>
          </a:xfrm>
          <a:prstGeom prst="rect">
            <a:avLst/>
          </a:prstGeom>
          <a:solidFill>
            <a:srgbClr val="3366CC">
              <a:alpha val="50196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Computer Science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Partha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Pande – Network-on-Chip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Behrooz Shirazi – Pervasive Computing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Diane Cook – Smart Home/Environments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Jana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Doppa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– Machine Learning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Assefaw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Gebremedhin – Data science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Ananth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Kalyanaraman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– Computing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296" y="5057000"/>
            <a:ext cx="4877004" cy="1538883"/>
          </a:xfrm>
          <a:prstGeom prst="rect">
            <a:avLst/>
          </a:prstGeom>
          <a:solidFill>
            <a:srgbClr val="3366CC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Mechanical &amp; Materials Engineering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Jacob Leachman – Hydrogen/Nuclear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Dustin McLarty – Energy Storage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Grant Norton – Nanotechnology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Soumik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Banerjee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– Solar Cells, Batteries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Yuehe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Lin – Batteries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996" y="4199126"/>
            <a:ext cx="3581399" cy="677108"/>
          </a:xfrm>
          <a:prstGeom prst="rect">
            <a:avLst/>
          </a:prstGeom>
          <a:solidFill>
            <a:srgbClr val="3366CC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Chemical Engineering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Su Ha – Fuel Cells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625" y="5690149"/>
            <a:ext cx="4038600" cy="892552"/>
          </a:xfrm>
          <a:prstGeom prst="rect">
            <a:avLst/>
          </a:prstGeom>
          <a:solidFill>
            <a:srgbClr val="3366CC">
              <a:alpha val="25098"/>
            </a:srgbClr>
          </a:solidFill>
        </p:spPr>
        <p:txBody>
          <a:bodyPr wrap="square" rtlCol="0">
            <a:spAutoFit/>
          </a:bodyPr>
          <a:lstStyle/>
          <a:p>
            <a:pPr marL="452438" marR="0" lvl="0" indent="47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4175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Liberal Arts</a:t>
            </a:r>
          </a:p>
          <a:p>
            <a:pPr marL="735013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654175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Paul Whitney – Cognitive Behavior</a:t>
            </a:r>
          </a:p>
          <a:p>
            <a:pPr marL="735013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654175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Christine Horne – Social Norms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0672" y="4071001"/>
            <a:ext cx="3345667" cy="677108"/>
          </a:xfrm>
          <a:prstGeom prst="rect">
            <a:avLst/>
          </a:prstGeom>
          <a:solidFill>
            <a:srgbClr val="3366CC">
              <a:alpha val="25098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Economics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Alan Love – Electricity Markets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2677" y="177225"/>
            <a:ext cx="7016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ESIC Faculty in Allied Disciplines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0625" y="4861277"/>
            <a:ext cx="3990975" cy="677108"/>
          </a:xfrm>
          <a:prstGeom prst="rect">
            <a:avLst/>
          </a:prstGeom>
          <a:solidFill>
            <a:srgbClr val="3366CC">
              <a:alpha val="25098"/>
            </a:srgbClr>
          </a:solidFill>
        </p:spPr>
        <p:txBody>
          <a:bodyPr wrap="square" rtlCol="0">
            <a:spAutoFit/>
          </a:bodyPr>
          <a:lstStyle/>
          <a:p>
            <a:pPr marL="46196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Communication</a:t>
            </a:r>
          </a:p>
          <a:p>
            <a:pPr marL="747713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Amanda Boyd – Risk Communication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DB7F5D-0682-44F3-A996-3C1072597314}"/>
              </a:ext>
            </a:extLst>
          </p:cNvPr>
          <p:cNvSpPr txBox="1"/>
          <p:nvPr/>
        </p:nvSpPr>
        <p:spPr>
          <a:xfrm>
            <a:off x="457200" y="1178004"/>
            <a:ext cx="3015569" cy="1323439"/>
          </a:xfrm>
          <a:prstGeom prst="rect">
            <a:avLst/>
          </a:prstGeom>
          <a:solidFill>
            <a:srgbClr val="3366CC">
              <a:alpha val="49804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Electrical Engineering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Sandip Roy – Dynamic Networks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Pedrow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High Voltage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Hang Gao– WSU Vancouver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Xinghui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Zhao – WSU Vancouver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9C7DD1-5A6F-44E4-A829-3A3EEB3A083C}"/>
              </a:ext>
            </a:extLst>
          </p:cNvPr>
          <p:cNvSpPr txBox="1"/>
          <p:nvPr/>
        </p:nvSpPr>
        <p:spPr>
          <a:xfrm>
            <a:off x="5480672" y="3164585"/>
            <a:ext cx="3345666" cy="677108"/>
          </a:xfrm>
          <a:prstGeom prst="rect">
            <a:avLst/>
          </a:prstGeom>
          <a:solidFill>
            <a:srgbClr val="3366CC">
              <a:alpha val="49804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Architecture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Todd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Beyreuther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Integrated Design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34459C-C73A-4B18-AFCA-BC4A9B1B752B}"/>
              </a:ext>
            </a:extLst>
          </p:cNvPr>
          <p:cNvSpPr txBox="1"/>
          <p:nvPr/>
        </p:nvSpPr>
        <p:spPr>
          <a:xfrm>
            <a:off x="444296" y="2658874"/>
            <a:ext cx="4093824" cy="1323439"/>
          </a:xfrm>
          <a:prstGeom prst="rect">
            <a:avLst/>
          </a:prstGeom>
          <a:solidFill>
            <a:srgbClr val="3366CC">
              <a:alpha val="49804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Civil &amp; Environmental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Michael Wolcott– Sustainable Infrastructures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Jennifer Adam – Water and Storage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John Petrie – Impact of Hydro Operations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Ji Yun Lee – Infrastructure resilience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47A8E5-DFCE-4812-B637-4A654B1E4D0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657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8995" y="209667"/>
            <a:ext cx="419100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New ESIC faculty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3754" y="1524151"/>
            <a:ext cx="8610600" cy="4155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Ongoing faculty search:</a:t>
            </a:r>
          </a:p>
          <a:p>
            <a:pPr>
              <a:lnSpc>
                <a:spcPct val="125000"/>
              </a:lnSpc>
            </a:pP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(Assistant/Associate/Full Professor level)</a:t>
            </a:r>
          </a:p>
          <a:p>
            <a:pPr>
              <a:lnSpc>
                <a:spcPct val="125000"/>
              </a:lnSpc>
            </a:pPr>
            <a:endParaRPr lang="en-US" sz="16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6666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Power Electronics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6666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Power Systems 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6666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Cybersecurity (multiple)</a:t>
            </a:r>
          </a:p>
          <a:p>
            <a:pPr>
              <a:lnSpc>
                <a:spcPct val="125000"/>
              </a:lnSpc>
            </a:pPr>
            <a:endParaRPr lang="en-US" sz="2800" b="1" dirty="0">
              <a:solidFill>
                <a:srgbClr val="006666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en-US" sz="2800" dirty="0">
              <a:solidFill>
                <a:srgbClr val="006666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9" name="Straight Connector 132"/>
          <p:cNvCxnSpPr/>
          <p:nvPr/>
        </p:nvCxnSpPr>
        <p:spPr>
          <a:xfrm>
            <a:off x="0" y="1124744"/>
            <a:ext cx="0" cy="18256"/>
          </a:xfrm>
          <a:prstGeom prst="line">
            <a:avLst/>
          </a:prstGeo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D4815-7599-44B9-A36D-170F0A7781D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8058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381000"/>
            <a:ext cx="3505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ESIC Staff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21696" y="1730308"/>
            <a:ext cx="5754939" cy="4663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Jeannine Burke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Manager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Linda Howell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Industry Relations Coordinator (2023 VCEA Staff Excellence Award)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Darlene Miller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– Research Administrator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Tiffani Stubblefield –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UI Assist Coordinator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Samantha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Ulam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– Communications Assistant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99">
                  <a:lumMod val="75000"/>
                </a:srgbClr>
              </a:solidFill>
              <a:effectLst/>
              <a:uLnTx/>
              <a:uFillTx/>
              <a:latin typeface="Arial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96332" y="6096001"/>
            <a:ext cx="21336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D4815-7599-44B9-A36D-170F0A7781D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CC00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039D2E5A-15AC-4640-9039-BCD0D900D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6" y="1493293"/>
            <a:ext cx="1154388" cy="1539184"/>
          </a:xfrm>
          <a:prstGeom prst="rect">
            <a:avLst/>
          </a:prstGeom>
        </p:spPr>
      </p:pic>
      <p:pic>
        <p:nvPicPr>
          <p:cNvPr id="7" name="Picture 6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BD813797-2543-462C-A6DF-CF6C362617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 t="7128" r="18585" b="27632"/>
          <a:stretch/>
        </p:blipFill>
        <p:spPr>
          <a:xfrm>
            <a:off x="7508729" y="2072586"/>
            <a:ext cx="1183345" cy="1523998"/>
          </a:xfrm>
          <a:prstGeom prst="rect">
            <a:avLst/>
          </a:prstGeom>
        </p:spPr>
      </p:pic>
      <p:pic>
        <p:nvPicPr>
          <p:cNvPr id="9" name="Picture 8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8EE64E7C-E0CE-46EE-8790-B311AF205C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4"/>
          <a:stretch/>
        </p:blipFill>
        <p:spPr>
          <a:xfrm>
            <a:off x="289452" y="3219734"/>
            <a:ext cx="1218576" cy="1371599"/>
          </a:xfrm>
          <a:prstGeom prst="rect">
            <a:avLst/>
          </a:prstGeom>
        </p:spPr>
      </p:pic>
      <p:pic>
        <p:nvPicPr>
          <p:cNvPr id="6" name="Picture 5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E0865E4F-B681-4AD1-8585-9C28B6470E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 t="16185" r="38702" b="43886"/>
          <a:stretch/>
        </p:blipFill>
        <p:spPr>
          <a:xfrm>
            <a:off x="7499643" y="3733800"/>
            <a:ext cx="1201519" cy="1493042"/>
          </a:xfrm>
          <a:prstGeom prst="rect">
            <a:avLst/>
          </a:prstGeom>
        </p:spPr>
      </p:pic>
      <p:pic>
        <p:nvPicPr>
          <p:cNvPr id="8" name="Picture 7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65AD0FAC-967F-BDB6-AEC1-2225B8BF3C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8" r="8593" b="20273"/>
          <a:stretch/>
        </p:blipFill>
        <p:spPr>
          <a:xfrm>
            <a:off x="254971" y="4778590"/>
            <a:ext cx="1253057" cy="14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6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3048000"/>
          </a:xfrm>
        </p:spPr>
        <p:txBody>
          <a:bodyPr/>
          <a:lstStyle/>
          <a:p>
            <a:pPr>
              <a:buNone/>
            </a:pPr>
            <a:endParaRPr lang="en-IE" sz="2000" dirty="0">
              <a:solidFill>
                <a:srgbClr val="7030A0"/>
              </a:solidFill>
              <a:latin typeface="+mj-lt"/>
            </a:endParaRPr>
          </a:p>
          <a:p>
            <a:pPr>
              <a:buNone/>
            </a:pPr>
            <a:r>
              <a:rPr lang="en-IE" dirty="0">
                <a:solidFill>
                  <a:srgbClr val="7030A0"/>
                </a:solidFill>
                <a:latin typeface="+mj-lt"/>
              </a:rPr>
              <a:t>Ph.D. Students:  26   </a:t>
            </a:r>
          </a:p>
          <a:p>
            <a:pPr>
              <a:buNone/>
            </a:pPr>
            <a:endParaRPr lang="en-IE" dirty="0">
              <a:solidFill>
                <a:srgbClr val="7030A0"/>
              </a:solidFill>
              <a:latin typeface="+mj-lt"/>
            </a:endParaRPr>
          </a:p>
          <a:p>
            <a:pPr>
              <a:buNone/>
            </a:pPr>
            <a:r>
              <a:rPr lang="en-IE" dirty="0">
                <a:solidFill>
                  <a:srgbClr val="7030A0"/>
                </a:solidFill>
                <a:latin typeface="+mj-lt"/>
              </a:rPr>
              <a:t>M.S.:  3 (Thesis) + 2 (Non-Thesis)</a:t>
            </a:r>
          </a:p>
          <a:p>
            <a:pPr>
              <a:buNone/>
            </a:pPr>
            <a:endParaRPr lang="en-IE" dirty="0">
              <a:solidFill>
                <a:srgbClr val="7030A0"/>
              </a:solidFill>
              <a:latin typeface="+mj-lt"/>
            </a:endParaRPr>
          </a:p>
          <a:p>
            <a:pPr>
              <a:buNone/>
            </a:pPr>
            <a:r>
              <a:rPr lang="en-IE" dirty="0">
                <a:solidFill>
                  <a:srgbClr val="7030A0"/>
                </a:solidFill>
                <a:latin typeface="+mj-lt"/>
              </a:rPr>
              <a:t>Seniors taking power electives: 30</a:t>
            </a:r>
          </a:p>
          <a:p>
            <a:pPr>
              <a:buNone/>
            </a:pPr>
            <a:endParaRPr lang="en-IE" dirty="0">
              <a:solidFill>
                <a:srgbClr val="7030A0"/>
              </a:solidFill>
              <a:latin typeface="+mj-lt"/>
            </a:endParaRPr>
          </a:p>
          <a:p>
            <a:pPr>
              <a:buNone/>
            </a:pPr>
            <a:endParaRPr lang="en-IE" sz="2400" dirty="0">
              <a:solidFill>
                <a:srgbClr val="7030A0"/>
              </a:solidFill>
              <a:latin typeface="+mj-lt"/>
            </a:endParaRPr>
          </a:p>
          <a:p>
            <a:pPr>
              <a:buNone/>
            </a:pPr>
            <a:r>
              <a:rPr lang="en-IE" sz="2400" dirty="0">
                <a:solidFill>
                  <a:srgbClr val="7030A0"/>
                </a:solidFill>
                <a:latin typeface="+mj-lt"/>
              </a:rPr>
              <a:t>                                                 </a:t>
            </a:r>
          </a:p>
          <a:p>
            <a:pPr>
              <a:buNone/>
            </a:pPr>
            <a:endParaRPr lang="en-IE" sz="2000" dirty="0">
              <a:solidFill>
                <a:srgbClr val="7030A0"/>
              </a:solidFill>
              <a:latin typeface="+mj-lt"/>
            </a:endParaRPr>
          </a:p>
          <a:p>
            <a:pPr>
              <a:buNone/>
            </a:pPr>
            <a:endParaRPr lang="en-IE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76250"/>
          </a:xfrm>
        </p:spPr>
        <p:txBody>
          <a:bodyPr/>
          <a:lstStyle/>
          <a:p>
            <a:pPr>
              <a:defRPr/>
            </a:pPr>
            <a:fld id="{D4AD4815-7599-44B9-A36D-170F0A7781DE}" type="slidenum">
              <a:rPr lang="en-US" smtClean="0">
                <a:latin typeface="+mj-lt"/>
              </a:rPr>
              <a:pPr>
                <a:defRPr/>
              </a:pPr>
              <a:t>9</a:t>
            </a:fld>
            <a:endParaRPr lang="en-US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B673AC-158B-406A-9B0E-FABD77DECBF9}"/>
              </a:ext>
            </a:extLst>
          </p:cNvPr>
          <p:cNvSpPr txBox="1"/>
          <p:nvPr/>
        </p:nvSpPr>
        <p:spPr>
          <a:xfrm>
            <a:off x="2131970" y="254272"/>
            <a:ext cx="480223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rPr>
              <a:t>Students 2021-2022</a:t>
            </a:r>
          </a:p>
        </p:txBody>
      </p:sp>
    </p:spTree>
    <p:extLst>
      <p:ext uri="{BB962C8B-B14F-4D97-AF65-F5344CB8AC3E}">
        <p14:creationId xmlns:p14="http://schemas.microsoft.com/office/powerpoint/2010/main" val="286565502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C0033"/>
      </a:accent1>
      <a:accent2>
        <a:srgbClr val="000099"/>
      </a:accent2>
      <a:accent3>
        <a:srgbClr val="FFFFFF"/>
      </a:accent3>
      <a:accent4>
        <a:srgbClr val="000000"/>
      </a:accent4>
      <a:accent5>
        <a:srgbClr val="E2AAAD"/>
      </a:accent5>
      <a:accent6>
        <a:srgbClr val="00008A"/>
      </a:accent6>
      <a:hlink>
        <a:srgbClr val="009999"/>
      </a:hlink>
      <a:folHlink>
        <a:srgbClr val="33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2D5C"/>
        </a:accent6>
        <a:hlink>
          <a:srgbClr val="009999"/>
        </a:hlink>
        <a:folHlink>
          <a:srgbClr val="33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2D5C"/>
        </a:accent6>
        <a:hlink>
          <a:srgbClr val="006666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Plain.potx" id="{0782FAF7-70BE-4A7B-A9AB-04CE0CD8A8DE}" vid="{2CD97732-1318-4B64-80C1-95496D5ABA22}"/>
    </a:ext>
  </a:extLst>
</a:theme>
</file>

<file path=ppt/theme/theme3.xml><?xml version="1.0" encoding="utf-8"?>
<a:theme xmlns:a="http://schemas.openxmlformats.org/drawingml/2006/main" name="2_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56E07B8C6FDF4AA9C8148FCBB0BCEE" ma:contentTypeVersion="14" ma:contentTypeDescription="Create a new document." ma:contentTypeScope="" ma:versionID="fa8e5e961cf7dee0553b447c17a0c40a">
  <xsd:schema xmlns:xsd="http://www.w3.org/2001/XMLSchema" xmlns:xs="http://www.w3.org/2001/XMLSchema" xmlns:p="http://schemas.microsoft.com/office/2006/metadata/properties" xmlns:ns3="048b29e2-e056-46d7-9f03-f58d16224128" xmlns:ns4="29140ecd-3393-4559-a649-14a344578679" targetNamespace="http://schemas.microsoft.com/office/2006/metadata/properties" ma:root="true" ma:fieldsID="36cb9242014db9f2206a035dc65b4f3f" ns3:_="" ns4:_="">
    <xsd:import namespace="048b29e2-e056-46d7-9f03-f58d16224128"/>
    <xsd:import namespace="29140ecd-3393-4559-a649-14a3445786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b29e2-e056-46d7-9f03-f58d16224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40ecd-3393-4559-a649-14a34457867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B9FE66-F9B9-42B8-AA3C-8E2FE76198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8b29e2-e056-46d7-9f03-f58d16224128"/>
    <ds:schemaRef ds:uri="29140ecd-3393-4559-a649-14a3445786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70F22C-F0BA-4077-AE1A-281C539CE8E2}">
  <ds:schemaRefs>
    <ds:schemaRef ds:uri="http://schemas.openxmlformats.org/package/2006/metadata/core-properties"/>
    <ds:schemaRef ds:uri="048b29e2-e056-46d7-9f03-f58d16224128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29140ecd-3393-4559-a649-14a344578679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C83442B-FCAF-412C-97EE-0F6FDB0200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13909</TotalTime>
  <Words>874</Words>
  <Application>Microsoft Office PowerPoint</Application>
  <PresentationFormat>On-screen Show (4:3)</PresentationFormat>
  <Paragraphs>193</Paragraphs>
  <Slides>20</Slides>
  <Notes>8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Lucida Sans</vt:lpstr>
      <vt:lpstr>Times New Roman</vt:lpstr>
      <vt:lpstr>Wingdings</vt:lpstr>
      <vt:lpstr>Default Design</vt:lpstr>
      <vt:lpstr>PNNL_Option_4</vt:lpstr>
      <vt:lpstr>2_Default Design</vt:lpstr>
      <vt:lpstr>PNNL Silver Theme</vt:lpstr>
      <vt:lpstr>Energy Systems Innovation Center (ESIC) Update  April 2023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Expenditures</vt:lpstr>
      <vt:lpstr>PowerPoint Presentation</vt:lpstr>
      <vt:lpstr>PowerPoint Presentation</vt:lpstr>
      <vt:lpstr>72 kW PV System  (State of WA and DoE)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Washington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Venkatasubramanian, Mani V.</cp:lastModifiedBy>
  <cp:revision>47</cp:revision>
  <cp:lastPrinted>2018-11-16T19:51:19Z</cp:lastPrinted>
  <dcterms:created xsi:type="dcterms:W3CDTF">2001-10-04T20:08:10Z</dcterms:created>
  <dcterms:modified xsi:type="dcterms:W3CDTF">2023-04-18T21:50:37Z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0x0101000756E07B8C6FDF4AA9C8148FCBB0BCEE</vt:lpwstr>
  </property>
</Properties>
</file>