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8" r:id="rId5"/>
    <p:sldMasterId id="2147483730" r:id="rId6"/>
    <p:sldMasterId id="2147483740" r:id="rId7"/>
  </p:sldMasterIdLst>
  <p:notesMasterIdLst>
    <p:notesMasterId r:id="rId14"/>
  </p:notesMasterIdLst>
  <p:handoutMasterIdLst>
    <p:handoutMasterId r:id="rId15"/>
  </p:handoutMasterIdLst>
  <p:sldIdLst>
    <p:sldId id="631" r:id="rId8"/>
    <p:sldId id="659" r:id="rId9"/>
    <p:sldId id="612" r:id="rId10"/>
    <p:sldId id="523" r:id="rId11"/>
    <p:sldId id="521" r:id="rId12"/>
    <p:sldId id="431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7291C6-ADAA-4EF6-9A94-4DC60800FB1D}">
          <p14:sldIdLst>
            <p14:sldId id="631"/>
            <p14:sldId id="659"/>
            <p14:sldId id="612"/>
            <p14:sldId id="523"/>
            <p14:sldId id="521"/>
            <p14:sldId id="431"/>
          </p14:sldIdLst>
        </p14:section>
        <p14:section name="Untitled Section" id="{A2DA94E7-EEC9-4F7C-9B84-4AE2DC66699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280"/>
    <a:srgbClr val="008282"/>
    <a:srgbClr val="006666"/>
    <a:srgbClr val="996600"/>
    <a:srgbClr val="0000CC"/>
    <a:srgbClr val="0000FF"/>
    <a:srgbClr val="33CCCC"/>
    <a:srgbClr val="00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F5833-1AA6-4C05-8CD2-2E9757F151DF}" v="2" dt="2023-03-28T22:39:48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9" autoAdjust="0"/>
    <p:restoredTop sz="93737" autoAdjust="0"/>
  </p:normalViewPr>
  <p:slideViewPr>
    <p:cSldViewPr snapToGrid="0" showGuides="1">
      <p:cViewPr varScale="1">
        <p:scale>
          <a:sx n="112" d="100"/>
          <a:sy n="112" d="100"/>
        </p:scale>
        <p:origin x="66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katasubramanian, Mani V." userId="fbe5ce37-0145-4c31-b84a-b36f8beac5f3" providerId="ADAL" clId="{769F5833-1AA6-4C05-8CD2-2E9757F151DF}"/>
    <pc:docChg chg="undo custSel addSld modSld">
      <pc:chgData name="Venkatasubramanian, Mani V." userId="fbe5ce37-0145-4c31-b84a-b36f8beac5f3" providerId="ADAL" clId="{769F5833-1AA6-4C05-8CD2-2E9757F151DF}" dt="2023-03-28T22:40:58.612" v="145" actId="1036"/>
      <pc:docMkLst>
        <pc:docMk/>
      </pc:docMkLst>
      <pc:sldChg chg="modSp mod">
        <pc:chgData name="Venkatasubramanian, Mani V." userId="fbe5ce37-0145-4c31-b84a-b36f8beac5f3" providerId="ADAL" clId="{769F5833-1AA6-4C05-8CD2-2E9757F151DF}" dt="2023-03-28T21:47:29.689" v="75" actId="207"/>
        <pc:sldMkLst>
          <pc:docMk/>
          <pc:sldMk cId="0" sldId="631"/>
        </pc:sldMkLst>
        <pc:spChg chg="mod">
          <ac:chgData name="Venkatasubramanian, Mani V." userId="fbe5ce37-0145-4c31-b84a-b36f8beac5f3" providerId="ADAL" clId="{769F5833-1AA6-4C05-8CD2-2E9757F151DF}" dt="2023-03-28T21:47:29.689" v="75" actId="207"/>
          <ac:spMkLst>
            <pc:docMk/>
            <pc:sldMk cId="0" sldId="631"/>
            <ac:spMk id="3076" creationId="{00000000-0000-0000-0000-000000000000}"/>
          </ac:spMkLst>
        </pc:spChg>
      </pc:sldChg>
      <pc:sldChg chg="addSp modSp add mod">
        <pc:chgData name="Venkatasubramanian, Mani V." userId="fbe5ce37-0145-4c31-b84a-b36f8beac5f3" providerId="ADAL" clId="{769F5833-1AA6-4C05-8CD2-2E9757F151DF}" dt="2023-03-28T22:40:58.612" v="145" actId="1036"/>
        <pc:sldMkLst>
          <pc:docMk/>
          <pc:sldMk cId="4147874734" sldId="659"/>
        </pc:sldMkLst>
        <pc:spChg chg="add mod">
          <ac:chgData name="Venkatasubramanian, Mani V." userId="fbe5ce37-0145-4c31-b84a-b36f8beac5f3" providerId="ADAL" clId="{769F5833-1AA6-4C05-8CD2-2E9757F151DF}" dt="2023-03-28T22:40:07.188" v="121" actId="20577"/>
          <ac:spMkLst>
            <pc:docMk/>
            <pc:sldMk cId="4147874734" sldId="659"/>
            <ac:spMk id="2" creationId="{C2B414F8-1ACC-1E45-FDE3-580A67ED2600}"/>
          </ac:spMkLst>
        </pc:spChg>
        <pc:spChg chg="mod">
          <ac:chgData name="Venkatasubramanian, Mani V." userId="fbe5ce37-0145-4c31-b84a-b36f8beac5f3" providerId="ADAL" clId="{769F5833-1AA6-4C05-8CD2-2E9757F151DF}" dt="2023-03-28T22:40:58.612" v="145" actId="1036"/>
          <ac:spMkLst>
            <pc:docMk/>
            <pc:sldMk cId="4147874734" sldId="659"/>
            <ac:spMk id="7" creationId="{46818B17-5CD0-4D72-9060-EF2F4B560ED1}"/>
          </ac:spMkLst>
        </pc:spChg>
        <pc:spChg chg="mod">
          <ac:chgData name="Venkatasubramanian, Mani V." userId="fbe5ce37-0145-4c31-b84a-b36f8beac5f3" providerId="ADAL" clId="{769F5833-1AA6-4C05-8CD2-2E9757F151DF}" dt="2023-03-28T22:40:48.502" v="124" actId="207"/>
          <ac:spMkLst>
            <pc:docMk/>
            <pc:sldMk cId="4147874734" sldId="659"/>
            <ac:spMk id="9" creationId="{71DA1B31-4306-330A-AC8A-37AF4CF311A4}"/>
          </ac:spMkLst>
        </pc:spChg>
        <pc:picChg chg="mod">
          <ac:chgData name="Venkatasubramanian, Mani V." userId="fbe5ce37-0145-4c31-b84a-b36f8beac5f3" providerId="ADAL" clId="{769F5833-1AA6-4C05-8CD2-2E9757F151DF}" dt="2023-03-28T22:40:58.612" v="145" actId="1036"/>
          <ac:picMkLst>
            <pc:docMk/>
            <pc:sldMk cId="4147874734" sldId="659"/>
            <ac:picMk id="3" creationId="{A70E561D-CD63-2283-CB8A-16B0250849EE}"/>
          </ac:picMkLst>
        </pc:picChg>
      </pc:sldChg>
    </pc:docChg>
  </pc:docChgLst>
  <pc:docChgLst>
    <pc:chgData name="Venkatasubramanian, Mani V." userId="fbe5ce37-0145-4c31-b84a-b36f8beac5f3" providerId="ADAL" clId="{CC3D6671-5506-4A22-BF7B-59F55ED7D2D0}"/>
    <pc:docChg chg="undo custSel modSld">
      <pc:chgData name="Venkatasubramanian, Mani V." userId="fbe5ce37-0145-4c31-b84a-b36f8beac5f3" providerId="ADAL" clId="{CC3D6671-5506-4A22-BF7B-59F55ED7D2D0}" dt="2023-03-28T19:31:16.468" v="135" actId="403"/>
      <pc:docMkLst>
        <pc:docMk/>
      </pc:docMkLst>
      <pc:sldChg chg="modSp mod">
        <pc:chgData name="Venkatasubramanian, Mani V." userId="fbe5ce37-0145-4c31-b84a-b36f8beac5f3" providerId="ADAL" clId="{CC3D6671-5506-4A22-BF7B-59F55ED7D2D0}" dt="2023-03-28T19:31:16.468" v="135" actId="403"/>
        <pc:sldMkLst>
          <pc:docMk/>
          <pc:sldMk cId="2993991574" sldId="523"/>
        </pc:sldMkLst>
        <pc:spChg chg="mod">
          <ac:chgData name="Venkatasubramanian, Mani V." userId="fbe5ce37-0145-4c31-b84a-b36f8beac5f3" providerId="ADAL" clId="{CC3D6671-5506-4A22-BF7B-59F55ED7D2D0}" dt="2023-03-28T19:31:16.468" v="135" actId="403"/>
          <ac:spMkLst>
            <pc:docMk/>
            <pc:sldMk cId="2993991574" sldId="523"/>
            <ac:spMk id="36" creationId="{6E9357C4-CF74-4532-9E38-1CDA6FCC3632}"/>
          </ac:spMkLst>
        </pc:spChg>
        <pc:spChg chg="mod">
          <ac:chgData name="Venkatasubramanian, Mani V." userId="fbe5ce37-0145-4c31-b84a-b36f8beac5f3" providerId="ADAL" clId="{CC3D6671-5506-4A22-BF7B-59F55ED7D2D0}" dt="2023-03-28T19:31:00.883" v="133" actId="20577"/>
          <ac:spMkLst>
            <pc:docMk/>
            <pc:sldMk cId="2993991574" sldId="523"/>
            <ac:spMk id="38" creationId="{910AF1E0-3B9E-4AFC-AAD2-D0DD57AB19BC}"/>
          </ac:spMkLst>
        </pc:spChg>
      </pc:sldChg>
      <pc:sldChg chg="modSp mod">
        <pc:chgData name="Venkatasubramanian, Mani V." userId="fbe5ce37-0145-4c31-b84a-b36f8beac5f3" providerId="ADAL" clId="{CC3D6671-5506-4A22-BF7B-59F55ED7D2D0}" dt="2023-03-28T19:29:43.758" v="109" actId="20577"/>
        <pc:sldMkLst>
          <pc:docMk/>
          <pc:sldMk cId="2527107269" sldId="612"/>
        </pc:sldMkLst>
        <pc:spChg chg="mod">
          <ac:chgData name="Venkatasubramanian, Mani V." userId="fbe5ce37-0145-4c31-b84a-b36f8beac5f3" providerId="ADAL" clId="{CC3D6671-5506-4A22-BF7B-59F55ED7D2D0}" dt="2023-03-28T19:29:43.758" v="109" actId="20577"/>
          <ac:spMkLst>
            <pc:docMk/>
            <pc:sldMk cId="2527107269" sldId="612"/>
            <ac:spMk id="22" creationId="{E89B340C-38AA-40F6-A812-FBA60DB423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81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0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81" y="8831160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0AC7336-90DD-4314-B5E2-49A4D12D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BC9C4C3-09F9-4745-A1C1-E11B0E771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ADEF-0E65-4159-B88B-26BFC83697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08238" y="3224213"/>
            <a:ext cx="6735762" cy="585787"/>
          </a:xfrm>
          <a:prstGeom prst="rect">
            <a:avLst/>
          </a:prstGeom>
        </p:spPr>
        <p:txBody>
          <a:bodyPr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08238" y="3886200"/>
            <a:ext cx="6735762" cy="527050"/>
          </a:xfrm>
          <a:prstGeom prst="rect">
            <a:avLst/>
          </a:prstGeom>
        </p:spPr>
        <p:txBody>
          <a:bodyPr anchorCtr="0">
            <a:sp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B9345-F975-4ABC-ACDF-3A29B1DDA893}"/>
              </a:ext>
            </a:extLst>
          </p:cNvPr>
          <p:cNvSpPr/>
          <p:nvPr userDrawn="1"/>
        </p:nvSpPr>
        <p:spPr>
          <a:xfrm>
            <a:off x="0" y="889938"/>
            <a:ext cx="9144000" cy="80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3A3242B-0ECE-403F-9434-7F5F7D5DD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>
          <a:xfrm>
            <a:off x="0" y="-86429"/>
            <a:ext cx="9144000" cy="193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438400"/>
            <a:ext cx="9144000" cy="4419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3657-3182-4A71-9BB8-00563C74A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14400"/>
            <a:ext cx="2286000" cy="5943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14400"/>
            <a:ext cx="6705600" cy="5943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4FE8-482E-474C-9BF9-1CA6B808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5715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286000"/>
            <a:ext cx="28575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3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581" y="4724400"/>
            <a:ext cx="28575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12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4986130"/>
            <a:ext cx="28575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0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2319131" y="-1038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1" y="5714907"/>
            <a:ext cx="623734" cy="8115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7276" y="4096371"/>
            <a:ext cx="2056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March 28, 2023</a:t>
            </a:fld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BC325C-0A83-3348-82C0-252CA4FE8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581" y="331545"/>
            <a:ext cx="2857500" cy="1164167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2A4094C-BC42-754A-BCA4-3E2602455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7276" y="6120681"/>
            <a:ext cx="1010582" cy="3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29037" y="0"/>
            <a:ext cx="54149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0" y="381000"/>
            <a:ext cx="485775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5715000"/>
            <a:ext cx="485775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14750" y="0"/>
            <a:ext cx="54292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19151" y="380999"/>
            <a:ext cx="4857750" cy="6096000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4449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910263" y="0"/>
            <a:ext cx="52337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0263" y="225778"/>
            <a:ext cx="4947987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57250" y="1714500"/>
            <a:ext cx="8001000" cy="4572001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29037" y="0"/>
            <a:ext cx="54149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0" y="3810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2250" y="3810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0500" y="36195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2250" y="36195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24765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0500" y="57150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2250" y="24765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0" y="57150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9921" y="0"/>
            <a:ext cx="536407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250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0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6163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163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075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5075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6163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6163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075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075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158" y="225778"/>
            <a:ext cx="4988092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57250" y="1828800"/>
            <a:ext cx="8001000" cy="438238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840079" y="0"/>
            <a:ext cx="530392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250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0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6163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163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075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5075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6163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6163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075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075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79" y="225778"/>
            <a:ext cx="5018171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218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860132" y="0"/>
            <a:ext cx="528386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8991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857250" y="1714500"/>
            <a:ext cx="28575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80" y="6477000"/>
            <a:ext cx="341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FE8EF80-8C25-4D94-9A31-B0BC62CCF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B0E790-F5F6-4433-9187-3217C5BE228D}"/>
              </a:ext>
            </a:extLst>
          </p:cNvPr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230EC2-3921-4EEB-B5EF-0C5490172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F85A8C-71CD-4755-B1FD-D39EF4E50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885896-2B7C-458B-AAF8-4AF2D3ED9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054168-4A0D-4DDE-BCF5-A734CF7D3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101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DFA54-4813-4042-A0C3-B3926445DD7B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33EF8D-A48F-4D61-838C-D314545D643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D508C-8D91-40A6-8E3A-F3FA3C88891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BA5C-DAAD-4D8B-94AD-FE37EA895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833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D8FEA7-DEE7-4E3E-97BD-48D425100587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50D72-3FF6-4788-BB28-8FCE4B97A2F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A517-E803-4B55-91C9-9F9F3E82051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C02D-9357-47D1-A54F-CAB3817B7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845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572E4-5418-4C5D-A854-FC6FDAA256E2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AF9F1-CBA1-46DC-8807-2ED4217C944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2AB36-F824-46DE-9A9F-8D3EEE034EAC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915B-A803-4289-8A17-2F52AFD05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929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9D7E22-95A9-4264-BB12-AA37EEF542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36E7B8-9AF4-47BA-A6A5-2C4C16379E32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1C4806-F1AD-4EB7-ACB7-A7F686E0D47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0EF5-29A4-4AA0-AF33-207965780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85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E539AC-EB2F-4A15-ADA7-C852974669C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4E758E-D27D-4042-A47C-0F1AF4EF4EA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19E52E-445F-4E9E-8861-75C513FD5E8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B144-77BD-4887-83CD-435E8586C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219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5D958C-C4F9-4E1C-98D7-452FF8DF346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79A149-1B7D-4CA9-9BE9-CC4272B1293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5A5C12-A8E3-451B-A274-2E871147234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C06-BF47-4378-AC2A-B84CAF49C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389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37D47-07AB-4E89-90A5-9B47EA0B6398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C16E3-33EC-49F3-9838-C875276D282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D02E2-FEC7-4336-BEBF-B09BB2918D72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47E54-A9C7-4BC2-B76E-350233BCE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05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1FA3E-9EA1-4F3E-B0E2-1749D1FC8CEB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7B8BC-8BE2-41BC-B93C-11AB13412818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8DB7C-6CAE-42D2-9D19-46819D3588EF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0DCD-DC15-487C-BFD4-9C28D51D1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426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39933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AD2D08-0A8B-4D8B-8FA2-E2079C3F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7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60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855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08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899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015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686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58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277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8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38400"/>
            <a:ext cx="4495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5D45-08D5-42A7-872B-9737C074C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147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285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68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569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D5497-42D8-4206-8D6A-5B3881E2C63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744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867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7684" y="1641231"/>
            <a:ext cx="8120618" cy="45309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7421" y="6356351"/>
            <a:ext cx="2743914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675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715" y="6356351"/>
            <a:ext cx="694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4" y="682236"/>
            <a:ext cx="5525569" cy="30777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8C1F-CF26-490D-A776-6EE2931D0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3914-C60B-4796-B21E-89FB8C87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A8E5-DFCE-4812-B637-4A654B1E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84E3-443E-4E17-9547-0F7EA1951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F6AB-EEBE-429A-B13C-3A564A795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D8D8D8">
                <a:lumMod val="49000"/>
                <a:lumOff val="51000"/>
              </a:srgb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A8D0072F-CB2D-4356-97EA-61353B42E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24A7174E-FEE7-49B4-BC64-78152898FE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4EF7DA4-FCF0-43A9-95E6-9578FD40B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9774" y="61817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97308B-7470-40A9-B86A-8C0EA804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EC0B95-0DD3-4B90-B141-EBA328986FD8}"/>
              </a:ext>
            </a:extLst>
          </p:cNvPr>
          <p:cNvSpPr/>
          <p:nvPr userDrawn="1"/>
        </p:nvSpPr>
        <p:spPr>
          <a:xfrm>
            <a:off x="7486" y="-91828"/>
            <a:ext cx="9136514" cy="1255568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6EA3A1-4FE0-4133-A650-38E5D0680350}"/>
              </a:ext>
            </a:extLst>
          </p:cNvPr>
          <p:cNvGrpSpPr/>
          <p:nvPr userDrawn="1"/>
        </p:nvGrpSpPr>
        <p:grpSpPr>
          <a:xfrm>
            <a:off x="-81047" y="-70389"/>
            <a:ext cx="1750358" cy="1089059"/>
            <a:chOff x="-81047" y="-20229"/>
            <a:chExt cx="1750358" cy="108905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F2394F-BD17-48B4-BCCE-FA1045A35D27}"/>
                </a:ext>
              </a:extLst>
            </p:cNvPr>
            <p:cNvPicPr/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" t="14093" r="18896" b="17541"/>
            <a:stretch/>
          </p:blipFill>
          <p:spPr bwMode="auto">
            <a:xfrm>
              <a:off x="173419" y="-20229"/>
              <a:ext cx="1241425" cy="788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294F370-A480-4CF0-B162-8E28ECC13693}"/>
                </a:ext>
              </a:extLst>
            </p:cNvPr>
            <p:cNvPicPr/>
            <p:nvPr userDrawn="1"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8000"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2" t="61735" r="16726" b="22222"/>
            <a:stretch/>
          </p:blipFill>
          <p:spPr bwMode="auto">
            <a:xfrm>
              <a:off x="-81047" y="685800"/>
              <a:ext cx="1750358" cy="383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44475" indent="-2444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714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701675" indent="-1825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930275" indent="-22701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1112838" indent="-180975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5pPr>
      <a:lvl6pPr marL="15700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0272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24844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29416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5715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149" y="6356615"/>
            <a:ext cx="3085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028520-F490-AC41-AEA3-C4E0252A4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6581" y="331545"/>
            <a:ext cx="2857500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4B1D7C-E330-44EE-B1CF-340A8D58F684}"/>
              </a:ext>
            </a:extLst>
          </p:cNvPr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2EF9AD-CA1B-45C4-8ECE-A4F8A2C0B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F706C20B-1CDF-4CD5-BEAB-BBF4CFF84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296F98-C2FA-495D-BABA-749E1DB29AB4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F034B-0AA7-41C0-9136-570C0D0AE2C2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77D138F-F564-4E99-9B4C-51C75FB6E91A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7C06D9-4DBB-4C9C-8CDB-D217153FB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33CEEAD9-E29F-4C3E-8143-9597875F1C6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D5A49F-7AC2-42AC-8071-AD72C9012792}"/>
              </a:ext>
            </a:extLst>
          </p:cNvPr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9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1287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9083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l2"/>
          <p:cNvPicPr>
            <a:picLocks noChangeAspect="1" noChangeArrowheads="1"/>
          </p:cNvPicPr>
          <p:nvPr/>
        </p:nvPicPr>
        <p:blipFill>
          <a:blip r:embed="rId2" cstate="print"/>
          <a:srcRect t="8064" b="6451"/>
          <a:stretch>
            <a:fillRect/>
          </a:stretch>
        </p:blipFill>
        <p:spPr bwMode="auto">
          <a:xfrm>
            <a:off x="0" y="2222987"/>
            <a:ext cx="3607194" cy="435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66975" y="2602172"/>
            <a:ext cx="5226983" cy="1255728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</a:rPr>
              <a:t>Current Research Summary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rgbClr val="006666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37613" y="3410808"/>
            <a:ext cx="5226984" cy="2212913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Mani V. Venkatasubramanian</a:t>
            </a:r>
          </a:p>
          <a:p>
            <a:pPr algn="ctr" eaLnBrk="1" hangingPunct="1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Boeing Distinguished Professor of Electrical Engineering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FA48CB9-6F8E-4B10-9326-578EC904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3433" r="16726" b="19231"/>
          <a:stretch/>
        </p:blipFill>
        <p:spPr bwMode="auto">
          <a:xfrm>
            <a:off x="5185792" y="4496228"/>
            <a:ext cx="2825779" cy="2361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E561D-CD63-2283-CB8A-16B025084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4" t="23018" r="35986" b="27828"/>
          <a:stretch/>
        </p:blipFill>
        <p:spPr>
          <a:xfrm>
            <a:off x="188011" y="1684999"/>
            <a:ext cx="5738178" cy="3690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32A8-56F1-4D79-A0B1-BA193BA7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18B17-5CD0-4D72-9060-EF2F4B560ED1}"/>
              </a:ext>
            </a:extLst>
          </p:cNvPr>
          <p:cNvSpPr txBox="1"/>
          <p:nvPr/>
        </p:nvSpPr>
        <p:spPr>
          <a:xfrm>
            <a:off x="4026057" y="5375962"/>
            <a:ext cx="1648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eia.gov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DA1B31-4306-330A-AC8A-37AF4CF31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901" y="1830063"/>
            <a:ext cx="2673363" cy="34741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Fossil fuels make up 79% of total energy consumed in 2021.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All sustainable energy sources of the future are tied to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the power grid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414F8-1ACC-1E45-FDE3-580A67ED2600}"/>
              </a:ext>
            </a:extLst>
          </p:cNvPr>
          <p:cNvSpPr txBox="1"/>
          <p:nvPr/>
        </p:nvSpPr>
        <p:spPr>
          <a:xfrm>
            <a:off x="2168018" y="301496"/>
            <a:ext cx="491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Sustainable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414787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018" y="301496"/>
            <a:ext cx="491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Oscillation Monitoring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B340C-38AA-40F6-A812-FBA60DB4230C}"/>
              </a:ext>
            </a:extLst>
          </p:cNvPr>
          <p:cNvSpPr txBox="1"/>
          <p:nvPr/>
        </p:nvSpPr>
        <p:spPr>
          <a:xfrm>
            <a:off x="260783" y="1371600"/>
            <a:ext cx="84237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Unusual operating conditions leading to lower damping levels of inter-area modes (0.1 Hz to 0.8 Hz).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Forced oscillations interacting with inter-area modes causing interconnection-wide oscillations.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Subsynchronous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oscillations (5 Hz to 20 Hz) related to power electronic controls of IBRs.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Measurement-based tools.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tools for RTE, France, and PSERC.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location, SEL.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Visualization (SEL </a:t>
            </a:r>
            <a:r>
              <a:rPr lang="en-US" sz="2800" b="1" dirty="0" err="1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Synchrowave</a:t>
            </a:r>
            <a:r>
              <a:rPr lang="en-US" sz="28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SDG&amp;E.</a:t>
            </a:r>
          </a:p>
        </p:txBody>
      </p:sp>
    </p:spTree>
    <p:extLst>
      <p:ext uri="{BB962C8B-B14F-4D97-AF65-F5344CB8AC3E}">
        <p14:creationId xmlns:p14="http://schemas.microsoft.com/office/powerpoint/2010/main" val="25271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6FD11A8-3936-4D9A-8A1E-A29FEC26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46" y="117795"/>
            <a:ext cx="7543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MS Gothic" charset="-128"/>
              </a:rPr>
              <a:t>Oscillation Stability Controls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6E9357C4-CF74-4532-9E38-1CDA6FCC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762" y="1616869"/>
            <a:ext cx="4800600" cy="444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2900" indent="-342900" algn="l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latin typeface="+mn-lt"/>
              </a:rPr>
              <a:t>How to improve the damping  of interarea modes?</a:t>
            </a:r>
          </a:p>
          <a:p>
            <a:pPr marL="342900" indent="-342900" algn="l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CC"/>
                </a:solidFill>
                <a:latin typeface="+mn-lt"/>
              </a:rPr>
              <a:t>Interconnection Dynamic Models not representative.</a:t>
            </a:r>
          </a:p>
          <a:p>
            <a:pPr marL="342900" indent="-342900" algn="l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CC"/>
                </a:solidFill>
                <a:latin typeface="+mn-lt"/>
              </a:rPr>
              <a:t>Mode properties can change depending on system conditions. </a:t>
            </a:r>
          </a:p>
          <a:p>
            <a:pPr marL="342900" indent="-342900" algn="l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CC"/>
                </a:solidFill>
                <a:latin typeface="+mn-lt"/>
              </a:rPr>
              <a:t>Online methods for input-output model estimation and adaptive control designs</a:t>
            </a:r>
          </a:p>
          <a:p>
            <a:pPr marL="342900" indent="-342900" algn="l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CC"/>
                </a:solidFill>
                <a:latin typeface="+mn-lt"/>
              </a:rPr>
              <a:t>Probing signals?</a:t>
            </a:r>
          </a:p>
          <a:p>
            <a:pPr marL="342900" indent="-342900" algn="l" hangingPunct="1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CC"/>
                </a:solidFill>
                <a:latin typeface="+mn-lt"/>
              </a:rPr>
              <a:t>HVDC modulation designs.</a:t>
            </a: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910AF1E0-3B9E-4AFC-AAD2-D0DD57AB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84165"/>
            <a:ext cx="3171092" cy="17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CC"/>
                </a:solidFill>
                <a:latin typeface="+mn-lt"/>
              </a:rPr>
              <a:t>East- Center- West         European             Inter-area mode</a:t>
            </a:r>
          </a:p>
          <a:p>
            <a:pPr algn="ctr" hangingPunct="1">
              <a:lnSpc>
                <a:spcPct val="100000"/>
              </a:lnSpc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CC"/>
                </a:solidFill>
                <a:latin typeface="+mn-lt"/>
              </a:rPr>
              <a:t>Damping can be low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.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6FEBBA1B-0A51-4F5C-9052-7884362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3366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99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fld id="{E66E1AF2-0260-444E-9659-CE92836A29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charset="-122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36E60D-9B87-4129-A86B-982BD481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3695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9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>
            <a:extLst>
              <a:ext uri="{FF2B5EF4-FFF2-40B4-BE49-F238E27FC236}">
                <a16:creationId xmlns:a16="http://schemas.microsoft.com/office/drawing/2014/main" id="{E182798B-FC0E-4341-B43E-EB2A8539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5" y="228600"/>
            <a:ext cx="9132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700"/>
              </a:spcAft>
              <a:buClrTx/>
              <a:buFontTx/>
              <a:buNone/>
            </a:pPr>
            <a:r>
              <a:rPr lang="en-US" altLang="en-US" sz="3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of IBR Models</a:t>
            </a: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E4276AD8-DCCD-4D0F-9CFC-79E30C063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712" y="1206172"/>
            <a:ext cx="228600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spcBef>
                <a:spcPts val="1950"/>
              </a:spcBef>
              <a:buClr>
                <a:srgbClr val="618FFD"/>
              </a:buClr>
              <a:buSzPct val="75000"/>
              <a:buNone/>
            </a:pPr>
            <a:r>
              <a:rPr lang="en-US" altLang="en-US" dirty="0"/>
              <a:t>May 9, 2021 Texas Odessa Event</a:t>
            </a:r>
            <a:endParaRPr lang="en-US" altLang="en-US" sz="2400" dirty="0"/>
          </a:p>
          <a:p>
            <a:pPr hangingPunct="1">
              <a:spcBef>
                <a:spcPts val="1950"/>
              </a:spcBef>
              <a:buClr>
                <a:srgbClr val="618FFD"/>
              </a:buClr>
              <a:buSzPct val="75000"/>
              <a:buNone/>
            </a:pPr>
            <a:r>
              <a:rPr lang="en-US" altLang="en-US" dirty="0"/>
              <a:t>(1100 MW solar trip)</a:t>
            </a:r>
          </a:p>
          <a:p>
            <a:pPr hangingPunct="1">
              <a:spcBef>
                <a:spcPts val="1950"/>
              </a:spcBef>
              <a:buClr>
                <a:srgbClr val="618FFD"/>
              </a:buClr>
              <a:buSzPct val="75000"/>
              <a:buNone/>
            </a:pPr>
            <a:r>
              <a:rPr lang="en-US" altLang="en-US" sz="2400" dirty="0"/>
              <a:t>(NERC Report)</a:t>
            </a:r>
          </a:p>
          <a:p>
            <a:pPr marL="342900" indent="-342900" hangingPunct="1">
              <a:spcBef>
                <a:spcPts val="1950"/>
              </a:spcBef>
              <a:buClr>
                <a:srgbClr val="618FFD"/>
              </a:buClr>
              <a:buSzPct val="75000"/>
            </a:pPr>
            <a:endParaRPr lang="en-US" alt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668D4-1A0D-41DA-A934-104CCCBEA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" r="4232" b="5792"/>
          <a:stretch/>
        </p:blipFill>
        <p:spPr>
          <a:xfrm>
            <a:off x="101111" y="1107720"/>
            <a:ext cx="6705601" cy="324769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42D40BF-EC88-412C-B3A5-0FA1A433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03" y="4311814"/>
            <a:ext cx="8610600" cy="268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l" hangingPunct="1">
              <a:spcBef>
                <a:spcPts val="1950"/>
              </a:spcBef>
              <a:buClr>
                <a:srgbClr val="618FFD"/>
              </a:buClr>
              <a:buSzPct val="75000"/>
            </a:pPr>
            <a:r>
              <a:rPr lang="en-US" altLang="en-US" sz="2400" dirty="0"/>
              <a:t>What IBR model parameters are critical in influencing bulk power system performance?</a:t>
            </a:r>
          </a:p>
          <a:p>
            <a:pPr marL="457200" indent="-457200" algn="l" hangingPunct="1">
              <a:spcBef>
                <a:spcPts val="1950"/>
              </a:spcBef>
              <a:buClr>
                <a:srgbClr val="618FFD"/>
              </a:buClr>
              <a:buSzPct val="75000"/>
            </a:pPr>
            <a:r>
              <a:rPr lang="en-US" altLang="en-US" sz="2400" dirty="0"/>
              <a:t>What IBR parameters can be estimated/validated from terminal measurements?</a:t>
            </a:r>
          </a:p>
          <a:p>
            <a:pPr marL="457200" indent="-457200" algn="l" hangingPunct="1">
              <a:spcBef>
                <a:spcPts val="1950"/>
              </a:spcBef>
              <a:buClr>
                <a:srgbClr val="618FFD"/>
              </a:buClr>
              <a:buSzPct val="75000"/>
            </a:pPr>
            <a:r>
              <a:rPr lang="en-US" altLang="en-US" sz="2400" dirty="0"/>
              <a:t>What measurements and events are useful?</a:t>
            </a:r>
          </a:p>
          <a:p>
            <a:pPr marL="342900" indent="-342900" hangingPunct="1">
              <a:spcBef>
                <a:spcPts val="1950"/>
              </a:spcBef>
              <a:buClr>
                <a:srgbClr val="618FFD"/>
              </a:buClr>
              <a:buSzPct val="75000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9032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>
            <a:extLst>
              <a:ext uri="{FF2B5EF4-FFF2-40B4-BE49-F238E27FC236}">
                <a16:creationId xmlns:a16="http://schemas.microsoft.com/office/drawing/2014/main" id="{E182798B-FC0E-4341-B43E-EB2A8539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5" y="228600"/>
            <a:ext cx="9132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700"/>
              </a:spcAft>
              <a:buClrTx/>
              <a:buFontTx/>
              <a:buNone/>
            </a:pPr>
            <a:r>
              <a:rPr lang="en-US" altLang="en-US" sz="36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Validation Toolbox</a:t>
            </a: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E4276AD8-DCCD-4D0F-9CFC-79E30C063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42281"/>
            <a:ext cx="8229600" cy="46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l" hangingPunct="1">
              <a:spcBef>
                <a:spcPts val="1950"/>
              </a:spcBef>
              <a:buClr>
                <a:srgbClr val="618FFD"/>
              </a:buClr>
              <a:buSzPct val="75000"/>
            </a:pPr>
            <a:r>
              <a:rPr lang="en-US" altLang="en-US" b="1" dirty="0">
                <a:solidFill>
                  <a:schemeClr val="accent2"/>
                </a:solidFill>
              </a:rPr>
              <a:t>Power plant model validation now widely accepted by industry - Need to make the process more user friendly.</a:t>
            </a:r>
          </a:p>
          <a:p>
            <a:pPr marL="457200" indent="-457200" algn="l" hangingPunct="1">
              <a:spcBef>
                <a:spcPts val="1950"/>
              </a:spcBef>
              <a:buClr>
                <a:srgbClr val="618FFD"/>
              </a:buClr>
              <a:buSzPct val="75000"/>
            </a:pPr>
            <a:r>
              <a:rPr lang="en-US" altLang="en-US" b="1" dirty="0">
                <a:solidFill>
                  <a:schemeClr val="accent2"/>
                </a:solidFill>
              </a:rPr>
              <a:t>Open-source model validation toolbox in this project using RTE </a:t>
            </a:r>
            <a:r>
              <a:rPr lang="en-US" altLang="en-US" b="1" dirty="0" err="1">
                <a:solidFill>
                  <a:schemeClr val="accent2"/>
                </a:solidFill>
              </a:rPr>
              <a:t>Dynawo</a:t>
            </a:r>
            <a:r>
              <a:rPr lang="en-US" altLang="en-US" b="1" dirty="0">
                <a:solidFill>
                  <a:schemeClr val="accent2"/>
                </a:solidFill>
              </a:rPr>
              <a:t> open-source transient stability simulation engine.</a:t>
            </a:r>
          </a:p>
          <a:p>
            <a:pPr marL="457200" indent="-457200" algn="l" hangingPunct="1">
              <a:spcBef>
                <a:spcPts val="1950"/>
              </a:spcBef>
              <a:buClr>
                <a:srgbClr val="618FFD"/>
              </a:buClr>
              <a:buSzPct val="75000"/>
            </a:pPr>
            <a:r>
              <a:rPr lang="en-US" altLang="en-US" b="1" dirty="0">
                <a:solidFill>
                  <a:schemeClr val="accent2"/>
                </a:solidFill>
              </a:rPr>
              <a:t>Efficient algorithms. User interface.</a:t>
            </a:r>
          </a:p>
          <a:p>
            <a:pPr marL="342900" indent="-342900" algn="l" hangingPunct="1">
              <a:spcBef>
                <a:spcPts val="1950"/>
              </a:spcBef>
              <a:buClr>
                <a:srgbClr val="618FFD"/>
              </a:buClr>
              <a:buSzPct val="75000"/>
            </a:pPr>
            <a:r>
              <a:rPr lang="en-US" altLang="en-US" b="1" dirty="0">
                <a:solidFill>
                  <a:schemeClr val="accent2"/>
                </a:solidFill>
              </a:rPr>
              <a:t> Synchronous machines and IBR plants.</a:t>
            </a:r>
          </a:p>
          <a:p>
            <a:pPr marL="342900" indent="-342900" hangingPunct="1">
              <a:spcBef>
                <a:spcPts val="1950"/>
              </a:spcBef>
              <a:buClr>
                <a:srgbClr val="618FFD"/>
              </a:buClr>
              <a:buSzPct val="75000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623859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0033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AAAD"/>
      </a:accent5>
      <a:accent6>
        <a:srgbClr val="00008A"/>
      </a:accent6>
      <a:hlink>
        <a:srgbClr val="009999"/>
      </a:hlink>
      <a:folHlink>
        <a:srgbClr val="33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2D5C"/>
        </a:accent6>
        <a:hlink>
          <a:srgbClr val="009999"/>
        </a:hlink>
        <a:folHlink>
          <a:srgbClr val="33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2D5C"/>
        </a:accent6>
        <a:hlink>
          <a:srgbClr val="006666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3.xml><?xml version="1.0" encoding="utf-8"?>
<a:theme xmlns:a="http://schemas.openxmlformats.org/drawingml/2006/main" name="2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6E07B8C6FDF4AA9C8148FCBB0BCEE" ma:contentTypeVersion="14" ma:contentTypeDescription="Create a new document." ma:contentTypeScope="" ma:versionID="fa8e5e961cf7dee0553b447c17a0c40a">
  <xsd:schema xmlns:xsd="http://www.w3.org/2001/XMLSchema" xmlns:xs="http://www.w3.org/2001/XMLSchema" xmlns:p="http://schemas.microsoft.com/office/2006/metadata/properties" xmlns:ns3="048b29e2-e056-46d7-9f03-f58d16224128" xmlns:ns4="29140ecd-3393-4559-a649-14a344578679" targetNamespace="http://schemas.microsoft.com/office/2006/metadata/properties" ma:root="true" ma:fieldsID="36cb9242014db9f2206a035dc65b4f3f" ns3:_="" ns4:_="">
    <xsd:import namespace="048b29e2-e056-46d7-9f03-f58d16224128"/>
    <xsd:import namespace="29140ecd-3393-4559-a649-14a3445786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29e2-e056-46d7-9f03-f58d16224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40ecd-3393-4559-a649-14a344578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70F22C-F0BA-4077-AE1A-281C539CE8E2}">
  <ds:schemaRefs>
    <ds:schemaRef ds:uri="http://schemas.microsoft.com/office/2006/metadata/properties"/>
    <ds:schemaRef ds:uri="048b29e2-e056-46d7-9f03-f58d16224128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29140ecd-3393-4559-a649-14a344578679"/>
  </ds:schemaRefs>
</ds:datastoreItem>
</file>

<file path=customXml/itemProps2.xml><?xml version="1.0" encoding="utf-8"?>
<ds:datastoreItem xmlns:ds="http://schemas.openxmlformats.org/officeDocument/2006/customXml" ds:itemID="{8C83442B-FCAF-412C-97EE-0F6FDB020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9FE66-F9B9-42B8-AA3C-8E2FE7619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b29e2-e056-46d7-9f03-f58d16224128"/>
    <ds:schemaRef ds:uri="29140ecd-3393-4559-a649-14a344578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13773</TotalTime>
  <Words>288</Words>
  <Application>Microsoft Office PowerPoint</Application>
  <PresentationFormat>On-screen Show (4:3)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Lucida Sans</vt:lpstr>
      <vt:lpstr>Tahoma</vt:lpstr>
      <vt:lpstr>Wingdings</vt:lpstr>
      <vt:lpstr>Default Design</vt:lpstr>
      <vt:lpstr>PNNL_Option_4</vt:lpstr>
      <vt:lpstr>2_Default Design</vt:lpstr>
      <vt:lpstr>PNNL Silver Theme</vt:lpstr>
      <vt:lpstr>Current Research Summary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Venkatasubramanian, Mani V.</cp:lastModifiedBy>
  <cp:revision>45</cp:revision>
  <cp:lastPrinted>2018-11-16T19:51:19Z</cp:lastPrinted>
  <dcterms:created xsi:type="dcterms:W3CDTF">2001-10-04T20:08:10Z</dcterms:created>
  <dcterms:modified xsi:type="dcterms:W3CDTF">2023-03-28T22:41:08Z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0x0101000756E07B8C6FDF4AA9C8148FCBB0BCEE</vt:lpwstr>
  </property>
</Properties>
</file>