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08" r:id="rId5"/>
    <p:sldMasterId id="2147483730" r:id="rId6"/>
    <p:sldMasterId id="2147483740" r:id="rId7"/>
  </p:sldMasterIdLst>
  <p:notesMasterIdLst>
    <p:notesMasterId r:id="rId50"/>
  </p:notesMasterIdLst>
  <p:handoutMasterIdLst>
    <p:handoutMasterId r:id="rId51"/>
  </p:handoutMasterIdLst>
  <p:sldIdLst>
    <p:sldId id="631" r:id="rId8"/>
    <p:sldId id="632" r:id="rId9"/>
    <p:sldId id="633" r:id="rId10"/>
    <p:sldId id="656" r:id="rId11"/>
    <p:sldId id="635" r:id="rId12"/>
    <p:sldId id="585" r:id="rId13"/>
    <p:sldId id="636" r:id="rId14"/>
    <p:sldId id="593" r:id="rId15"/>
    <p:sldId id="659" r:id="rId16"/>
    <p:sldId id="608" r:id="rId17"/>
    <p:sldId id="639" r:id="rId18"/>
    <p:sldId id="640" r:id="rId19"/>
    <p:sldId id="642" r:id="rId20"/>
    <p:sldId id="643" r:id="rId21"/>
    <p:sldId id="644" r:id="rId22"/>
    <p:sldId id="649" r:id="rId23"/>
    <p:sldId id="660" r:id="rId24"/>
    <p:sldId id="1344" r:id="rId25"/>
    <p:sldId id="1345" r:id="rId26"/>
    <p:sldId id="1363" r:id="rId27"/>
    <p:sldId id="1341" r:id="rId28"/>
    <p:sldId id="1342" r:id="rId29"/>
    <p:sldId id="1343" r:id="rId30"/>
    <p:sldId id="1350" r:id="rId31"/>
    <p:sldId id="653" r:id="rId32"/>
    <p:sldId id="654" r:id="rId33"/>
    <p:sldId id="655" r:id="rId34"/>
    <p:sldId id="657" r:id="rId35"/>
    <p:sldId id="1351" r:id="rId36"/>
    <p:sldId id="1352" r:id="rId37"/>
    <p:sldId id="521" r:id="rId38"/>
    <p:sldId id="1354" r:id="rId39"/>
    <p:sldId id="1355" r:id="rId40"/>
    <p:sldId id="1356" r:id="rId41"/>
    <p:sldId id="1357" r:id="rId42"/>
    <p:sldId id="1361" r:id="rId43"/>
    <p:sldId id="1362" r:id="rId44"/>
    <p:sldId id="1360" r:id="rId45"/>
    <p:sldId id="1346" r:id="rId46"/>
    <p:sldId id="1347" r:id="rId47"/>
    <p:sldId id="1348" r:id="rId48"/>
    <p:sldId id="1349" r:id="rId4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7291C6-ADAA-4EF6-9A94-4DC60800FB1D}">
          <p14:sldIdLst>
            <p14:sldId id="631"/>
            <p14:sldId id="632"/>
            <p14:sldId id="633"/>
            <p14:sldId id="656"/>
            <p14:sldId id="635"/>
            <p14:sldId id="585"/>
            <p14:sldId id="636"/>
            <p14:sldId id="593"/>
            <p14:sldId id="659"/>
            <p14:sldId id="608"/>
            <p14:sldId id="639"/>
            <p14:sldId id="640"/>
            <p14:sldId id="642"/>
            <p14:sldId id="643"/>
            <p14:sldId id="644"/>
            <p14:sldId id="649"/>
            <p14:sldId id="660"/>
            <p14:sldId id="1344"/>
            <p14:sldId id="1345"/>
            <p14:sldId id="1363"/>
            <p14:sldId id="1341"/>
            <p14:sldId id="1342"/>
            <p14:sldId id="1343"/>
            <p14:sldId id="1350"/>
            <p14:sldId id="653"/>
            <p14:sldId id="654"/>
            <p14:sldId id="655"/>
            <p14:sldId id="657"/>
            <p14:sldId id="1351"/>
            <p14:sldId id="1352"/>
            <p14:sldId id="521"/>
            <p14:sldId id="1354"/>
            <p14:sldId id="1355"/>
            <p14:sldId id="1356"/>
            <p14:sldId id="1357"/>
            <p14:sldId id="1361"/>
            <p14:sldId id="1362"/>
            <p14:sldId id="1360"/>
            <p14:sldId id="1346"/>
            <p14:sldId id="1347"/>
            <p14:sldId id="1348"/>
            <p14:sldId id="1349"/>
          </p14:sldIdLst>
        </p14:section>
        <p14:section name="Untitled Section" id="{A2DA94E7-EEC9-4F7C-9B84-4AE2DC66699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282"/>
    <a:srgbClr val="140280"/>
    <a:srgbClr val="006666"/>
    <a:srgbClr val="996600"/>
    <a:srgbClr val="0000CC"/>
    <a:srgbClr val="33CCCC"/>
    <a:srgbClr val="00FF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49" autoAdjust="0"/>
    <p:restoredTop sz="93737" autoAdjust="0"/>
  </p:normalViewPr>
  <p:slideViewPr>
    <p:cSldViewPr snapToGrid="0" showGuides="1">
      <p:cViewPr varScale="1">
        <p:scale>
          <a:sx n="68" d="100"/>
          <a:sy n="68" d="100"/>
        </p:scale>
        <p:origin x="10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54119276757072E-2"/>
          <c:y val="0.12901079602320048"/>
          <c:w val="0.82869337513366392"/>
          <c:h val="0.767990604459865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dLbl>
              <c:idx val="7"/>
              <c:tx>
                <c:rich>
                  <a:bodyPr/>
                  <a:lstStyle/>
                  <a:p>
                    <a:fld id="{750E8816-174C-4093-BBBF-00DB8C95665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CE5-489F-A1FF-44E43AAC150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2.06</c:v>
                </c:pt>
                <c:pt idx="1">
                  <c:v>3.1</c:v>
                </c:pt>
                <c:pt idx="2">
                  <c:v>3.6</c:v>
                </c:pt>
                <c:pt idx="3">
                  <c:v>2.85</c:v>
                </c:pt>
                <c:pt idx="4">
                  <c:v>3</c:v>
                </c:pt>
                <c:pt idx="5">
                  <c:v>4.2</c:v>
                </c:pt>
                <c:pt idx="6">
                  <c:v>4.2</c:v>
                </c:pt>
                <c:pt idx="7">
                  <c:v>4.0999999999999996</c:v>
                </c:pt>
                <c:pt idx="8">
                  <c:v>4.3</c:v>
                </c:pt>
                <c:pt idx="9">
                  <c:v>3.3</c:v>
                </c:pt>
                <c:pt idx="10">
                  <c:v>2.7</c:v>
                </c:pt>
                <c:pt idx="11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18-405B-8850-507B45B97A5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2007808"/>
        <c:axId val="112013696"/>
      </c:barChart>
      <c:catAx>
        <c:axId val="112007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n-US"/>
          </a:p>
        </c:txPr>
        <c:crossAx val="112013696"/>
        <c:crosses val="autoZero"/>
        <c:auto val="1"/>
        <c:lblAlgn val="ctr"/>
        <c:lblOffset val="100"/>
        <c:noMultiLvlLbl val="0"/>
      </c:catAx>
      <c:valAx>
        <c:axId val="112013696"/>
        <c:scaling>
          <c:orientation val="minMax"/>
        </c:scaling>
        <c:delete val="0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112007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19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081" y="0"/>
            <a:ext cx="3038319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60"/>
            <a:ext cx="3038319" cy="46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081" y="8831160"/>
            <a:ext cx="3038319" cy="46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C0AC7336-90DD-4314-B5E2-49A4D12DE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95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19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885" y="0"/>
            <a:ext cx="3038319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519" y="4416633"/>
            <a:ext cx="5607362" cy="418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054"/>
            <a:ext cx="3038319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885" y="8829054"/>
            <a:ext cx="3038319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3BC9C4C3-09F9-4745-A1C1-E11B0E771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27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564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589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486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976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564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112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564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564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617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564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b="1"/>
              <a:t>Power Program at WSU</a:t>
            </a:r>
          </a:p>
          <a:p>
            <a:pPr marL="171034" indent="-171034">
              <a:buFont typeface="Arial" pitchFamily="34" charset="0"/>
              <a:buChar char="•"/>
            </a:pPr>
            <a:r>
              <a:rPr lang="en-IE"/>
              <a:t>A top program in US****</a:t>
            </a:r>
          </a:p>
          <a:p>
            <a:pPr marL="171034" indent="-171034">
              <a:buFont typeface="Arial" pitchFamily="34" charset="0"/>
              <a:buChar char="•"/>
            </a:pPr>
            <a:r>
              <a:rPr lang="en-IE"/>
              <a:t>Leadership in research; well funded by government and industry</a:t>
            </a:r>
          </a:p>
          <a:p>
            <a:pPr marL="171034" indent="-171034">
              <a:buFont typeface="Arial" pitchFamily="34" charset="0"/>
              <a:buChar char="•"/>
            </a:pPr>
            <a:r>
              <a:rPr lang="en-IE"/>
              <a:t>Significant and sustained impact on education</a:t>
            </a:r>
          </a:p>
          <a:p>
            <a:pPr marL="171034" indent="-171034">
              <a:buFont typeface="Arial" pitchFamily="34" charset="0"/>
              <a:buChar char="•"/>
            </a:pPr>
            <a:r>
              <a:rPr lang="en-IE"/>
              <a:t>Educating leaders in industry****</a:t>
            </a:r>
          </a:p>
          <a:p>
            <a:pPr marL="171034" indent="-171034">
              <a:buFont typeface="Arial" pitchFamily="34" charset="0"/>
              <a:buChar char="•"/>
            </a:pPr>
            <a:r>
              <a:rPr lang="en-IE"/>
              <a:t>Power professorship program since 1973</a:t>
            </a:r>
          </a:p>
          <a:p>
            <a:pPr marL="171034" indent="-171034">
              <a:buFont typeface="Arial" pitchFamily="34" charset="0"/>
              <a:buChar char="•"/>
            </a:pPr>
            <a:r>
              <a:rPr lang="en-IE"/>
              <a:t>Professional services and conference activities </a:t>
            </a:r>
          </a:p>
          <a:p>
            <a:pPr marL="171034" indent="-171034">
              <a:buFont typeface="Arial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658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C9C4C3-09F9-4745-A1C1-E11B0E77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489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399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9ADEF-0E65-4159-B88B-26BFC836977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67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812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CC963-1F71-4245-A6D7-6F761E3456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066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201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564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408238" y="3224213"/>
            <a:ext cx="6735762" cy="585787"/>
          </a:xfrm>
          <a:prstGeom prst="rect">
            <a:avLst/>
          </a:prstGeom>
        </p:spPr>
        <p:txBody>
          <a:bodyPr anchorCtr="0">
            <a:sp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408238" y="3886200"/>
            <a:ext cx="6735762" cy="527050"/>
          </a:xfrm>
          <a:prstGeom prst="rect">
            <a:avLst/>
          </a:prstGeom>
        </p:spPr>
        <p:txBody>
          <a:bodyPr anchorCtr="0">
            <a:spAutoFit/>
          </a:bodyPr>
          <a:lstStyle>
            <a:lvl1pPr marL="0" indent="0">
              <a:buFontTx/>
              <a:buNone/>
              <a:defRPr sz="3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0B9345-F975-4ABC-ACDF-3A29B1DDA893}"/>
              </a:ext>
            </a:extLst>
          </p:cNvPr>
          <p:cNvSpPr/>
          <p:nvPr userDrawn="1"/>
        </p:nvSpPr>
        <p:spPr>
          <a:xfrm>
            <a:off x="0" y="889938"/>
            <a:ext cx="9144000" cy="806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E3A3242B-0ECE-403F-9434-7F5F7D5DD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/>
          <a:stretch/>
        </p:blipFill>
        <p:spPr>
          <a:xfrm>
            <a:off x="0" y="-86429"/>
            <a:ext cx="9144000" cy="19335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438400"/>
            <a:ext cx="9144000" cy="4419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49774" y="6181742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23657-3182-4A71-9BB8-00563C74A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914400"/>
            <a:ext cx="2286000" cy="59436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14400"/>
            <a:ext cx="6705600" cy="5943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49774" y="6181742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B4FE8-482E-474C-9BF9-1CA6B8085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571500" y="0"/>
            <a:ext cx="3429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286000"/>
            <a:ext cx="2857500" cy="1524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6581" y="4724400"/>
            <a:ext cx="28575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125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250" y="4986130"/>
            <a:ext cx="28575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0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2319131" y="-10380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7251" y="5714907"/>
            <a:ext cx="623734" cy="811548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57276" y="4096371"/>
            <a:ext cx="2056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October 5, 2022</a:t>
            </a:fld>
            <a:endParaRPr lang="en-US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1BC325C-0A83-3348-82C0-252CA4FE8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6581" y="331545"/>
            <a:ext cx="2857500" cy="1164167"/>
          </a:xfrm>
          <a:prstGeom prst="rect">
            <a:avLst/>
          </a:prstGeom>
        </p:spPr>
      </p:pic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2A4094C-BC42-754A-BCA4-3E2602455C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57276" y="6120681"/>
            <a:ext cx="1010582" cy="37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729037" y="0"/>
            <a:ext cx="541496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381000"/>
            <a:ext cx="4857750" cy="6096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0500" y="5715000"/>
            <a:ext cx="485775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50" y="1912938"/>
            <a:ext cx="28575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3644194"/>
            <a:ext cx="2857500" cy="2857500"/>
          </a:xfrm>
          <a:prstGeom prst="rect">
            <a:avLst/>
          </a:prstGeom>
        </p:spPr>
        <p:txBody>
          <a:bodyPr/>
          <a:lstStyle>
            <a:lvl1pPr>
              <a:defRPr sz="175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250"/>
            </a:lvl3pPr>
            <a:lvl4pPr>
              <a:defRPr sz="1125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6495963"/>
            <a:ext cx="1942504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6477000"/>
            <a:ext cx="750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8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714750" y="0"/>
            <a:ext cx="54292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019151" y="380999"/>
            <a:ext cx="4857750" cy="6096000"/>
          </a:xfrm>
          <a:prstGeom prst="rect">
            <a:avLst/>
          </a:prstGeom>
        </p:spPr>
        <p:txBody>
          <a:bodyPr/>
          <a:lstStyle>
            <a:lvl1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2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3644194"/>
            <a:ext cx="2857500" cy="2857500"/>
          </a:xfrm>
          <a:prstGeom prst="rect">
            <a:avLst/>
          </a:prstGeom>
        </p:spPr>
        <p:txBody>
          <a:bodyPr/>
          <a:lstStyle>
            <a:lvl1pPr>
              <a:defRPr sz="175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250"/>
            </a:lvl3pPr>
            <a:lvl4pPr>
              <a:defRPr sz="1125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6495963"/>
            <a:ext cx="1942504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6477000"/>
            <a:ext cx="750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50" y="1912938"/>
            <a:ext cx="28575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4449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3910263" y="0"/>
            <a:ext cx="523373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0263" y="225778"/>
            <a:ext cx="4947987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7250" y="1714500"/>
            <a:ext cx="8001000" cy="4572001"/>
          </a:xfrm>
          <a:prstGeom prst="rect">
            <a:avLst/>
          </a:prstGeom>
        </p:spPr>
        <p:txBody>
          <a:bodyPr/>
          <a:lstStyle>
            <a:lvl1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2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6495963"/>
            <a:ext cx="1942504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6477000"/>
            <a:ext cx="750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68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729037" y="0"/>
            <a:ext cx="541496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381000"/>
            <a:ext cx="2286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2250" y="381000"/>
            <a:ext cx="2286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00500" y="3619500"/>
            <a:ext cx="2286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72250" y="3619500"/>
            <a:ext cx="2286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0500" y="2476500"/>
            <a:ext cx="2286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0500" y="5715000"/>
            <a:ext cx="2286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72250" y="2476500"/>
            <a:ext cx="2286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72250" y="5715000"/>
            <a:ext cx="2286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50" y="1912938"/>
            <a:ext cx="28575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3644194"/>
            <a:ext cx="2857500" cy="2857500"/>
          </a:xfrm>
          <a:prstGeom prst="rect">
            <a:avLst/>
          </a:prstGeom>
        </p:spPr>
        <p:txBody>
          <a:bodyPr/>
          <a:lstStyle>
            <a:lvl1pPr>
              <a:defRPr sz="175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250"/>
            </a:lvl3pPr>
            <a:lvl4pPr>
              <a:defRPr sz="1125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6495963"/>
            <a:ext cx="1942504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6477000"/>
            <a:ext cx="750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779921" y="0"/>
            <a:ext cx="536407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7250" y="4495800"/>
            <a:ext cx="2543175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250" y="2286000"/>
            <a:ext cx="2543175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6163" y="4495800"/>
            <a:ext cx="2543175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6163" y="2286000"/>
            <a:ext cx="2543175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5075" y="4495800"/>
            <a:ext cx="2543175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5075" y="2286000"/>
            <a:ext cx="2543175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7250" y="35814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250" y="57912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86163" y="35814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6163" y="57912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5075" y="35814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5075" y="57912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0158" y="225778"/>
            <a:ext cx="4988092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6495963"/>
            <a:ext cx="1942504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6477000"/>
            <a:ext cx="750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57250" y="1828800"/>
            <a:ext cx="8001000" cy="438238"/>
          </a:xfrm>
          <a:prstGeom prst="rect">
            <a:avLst/>
          </a:prstGeom>
        </p:spPr>
        <p:txBody>
          <a:bodyPr/>
          <a:lstStyle>
            <a:lvl1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2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58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840079" y="0"/>
            <a:ext cx="530392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7250" y="4217096"/>
            <a:ext cx="2543175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250" y="1722120"/>
            <a:ext cx="2543175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6163" y="4217096"/>
            <a:ext cx="2543175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6163" y="1722120"/>
            <a:ext cx="2543175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5075" y="4217096"/>
            <a:ext cx="2543175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5075" y="1722120"/>
            <a:ext cx="2543175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7250" y="329946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250" y="57912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86163" y="329946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6163" y="57912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5075" y="329946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5075" y="57912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6495963"/>
            <a:ext cx="1942504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6477000"/>
            <a:ext cx="750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0079" y="225778"/>
            <a:ext cx="5018171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3218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3860132" y="0"/>
            <a:ext cx="528386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6495963"/>
            <a:ext cx="1942504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6477000"/>
            <a:ext cx="750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04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14600"/>
            <a:ext cx="8991600" cy="4419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  <a:prstGeom prst="rect">
            <a:avLst/>
          </a:prstGeom>
          <a:ln/>
        </p:spPr>
        <p:txBody>
          <a:bodyPr/>
          <a:lstStyle>
            <a:lvl1pPr algn="r">
              <a:defRPr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4AD4815-7599-44B9-A36D-170F0A7781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857250" y="1714500"/>
            <a:ext cx="2857500" cy="457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80" y="6477000"/>
            <a:ext cx="3419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0FE8EF80-8C25-4D94-9A31-B0BC62CCFF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B0E790-F5F6-4433-9187-3217C5BE228D}"/>
              </a:ext>
            </a:extLst>
          </p:cNvPr>
          <p:cNvCxnSpPr/>
          <p:nvPr userDrawn="1"/>
        </p:nvCxnSpPr>
        <p:spPr>
          <a:xfrm>
            <a:off x="0" y="833438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invGray">
          <a:xfrm>
            <a:off x="1" y="2392432"/>
            <a:ext cx="9143996" cy="424732"/>
          </a:xfrm>
        </p:spPr>
        <p:txBody>
          <a:bodyPr anchorCtr="0"/>
          <a:lstStyle>
            <a:lvl1pPr algn="ctr">
              <a:defRPr sz="24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invGray">
          <a:xfrm>
            <a:off x="0" y="3025243"/>
            <a:ext cx="9143997" cy="430887"/>
          </a:xfrm>
        </p:spPr>
        <p:txBody>
          <a:bodyPr rIns="0" anchorCtr="0"/>
          <a:lstStyle>
            <a:lvl1pPr marL="0" indent="0" algn="ctr">
              <a:buFont typeface="Arial" pitchFamily="34" charset="0"/>
              <a:buNone/>
              <a:defRPr sz="2200" b="0">
                <a:solidFill>
                  <a:schemeClr val="accent1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230EC2-3921-4EEB-B5EF-0C5490172A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84188" y="6381750"/>
            <a:ext cx="1550987" cy="47625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8F85A8C-71CD-4755-B1FD-D39EF4E503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66925" y="6381750"/>
            <a:ext cx="6100763" cy="476250"/>
          </a:xfrm>
        </p:spPr>
        <p:txBody>
          <a:bodyPr anchorCtr="1"/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885896-2B7C-458B-AAF8-4AF2D3ED91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69275" y="6381750"/>
            <a:ext cx="97472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054168-4A0D-4DDE-BCF5-A734CF7D3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11016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3543"/>
            <a:ext cx="9144000" cy="424732"/>
          </a:xfrm>
        </p:spPr>
        <p:txBody>
          <a:bodyPr/>
          <a:lstStyle>
            <a:lvl1pPr>
              <a:defRPr sz="2400">
                <a:latin typeface="Lucida Sans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082" y="2287148"/>
            <a:ext cx="7651836" cy="1688667"/>
          </a:xfrm>
        </p:spPr>
        <p:txBody>
          <a:bodyPr lIns="457200" rIns="457200"/>
          <a:lstStyle>
            <a:lvl1pPr marL="344488" indent="-179388">
              <a:spcBef>
                <a:spcPts val="1200"/>
              </a:spcBef>
              <a:buSzPct val="100000"/>
              <a:buFont typeface="Arial" pitchFamily="34" charset="0"/>
              <a:buChar char="•"/>
              <a:defRPr sz="2200" b="0"/>
            </a:lvl1pPr>
            <a:lvl2pPr marL="509588" indent="-165100">
              <a:spcBef>
                <a:spcPts val="400"/>
              </a:spcBef>
              <a:buSzPct val="75000"/>
              <a:buFont typeface="Lucida Sans" panose="020B0602030504020204" pitchFamily="34" charset="0"/>
              <a:buChar char="–"/>
              <a:defRPr sz="2000"/>
            </a:lvl2pPr>
            <a:lvl3pPr marL="795337" indent="-219456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  <a:defRPr sz="1800"/>
            </a:lvl3pPr>
            <a:lvl4pPr marL="914400" indent="-165100">
              <a:spcBef>
                <a:spcPts val="400"/>
              </a:spcBef>
              <a:buSzPct val="100000"/>
              <a:buFont typeface="Lucida Sans" panose="020B0602030504020204" pitchFamily="34" charset="0"/>
              <a:buChar char="–"/>
              <a:defRPr sz="1600"/>
            </a:lvl4pPr>
            <a:lvl5pPr marL="10795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ADFA54-4813-4042-A0C3-B3926445DD7B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33EF8D-A48F-4D61-838C-D314545D6437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4D508C-8D91-40A6-8E3A-F3FA3C888910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1BA5C-DAAD-4D8B-94AD-FE37EA895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78333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45889" y="998506"/>
            <a:ext cx="8652222" cy="461665"/>
          </a:xfrm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45889" y="1496679"/>
            <a:ext cx="8652222" cy="430887"/>
          </a:xfrm>
        </p:spPr>
        <p:txBody>
          <a:bodyPr rIns="0"/>
          <a:lstStyle>
            <a:lvl1pPr marL="0" indent="0" algn="ctr">
              <a:buFontTx/>
              <a:buNone/>
              <a:defRPr sz="2200" b="0">
                <a:solidFill>
                  <a:schemeClr val="accent1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D8FEA7-DEE7-4E3E-97BD-48D425100587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150D72-3FF6-4788-BB28-8FCE4B97A2F9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30A517-E803-4B55-91C9-9F9F3E820518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CC02D-9357-47D1-A54F-CAB3817B7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38450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8389"/>
            <a:ext cx="9144001" cy="4801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47" y="2275788"/>
            <a:ext cx="4002321" cy="2062103"/>
          </a:xfrm>
        </p:spPr>
        <p:txBody>
          <a:bodyPr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667" y="2275788"/>
            <a:ext cx="3969948" cy="2062103"/>
          </a:xfrm>
        </p:spPr>
        <p:txBody>
          <a:bodyPr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1572E4-5418-4C5D-A854-FC6FDAA256E2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BAF9F1-CBA1-46DC-8807-2ED4217C9440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62AB36-F824-46DE-9A9F-8D3EEE034EAC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1915B-A803-4289-8A17-2F52AFD055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139297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03081"/>
            <a:ext cx="9144000" cy="4801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045" y="2166763"/>
            <a:ext cx="4040188" cy="36933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44" y="2621484"/>
            <a:ext cx="4040188" cy="1338828"/>
          </a:xfrm>
        </p:spPr>
        <p:txBody>
          <a:bodyPr/>
          <a:lstStyle>
            <a:lvl1pPr>
              <a:defRPr lang="en-US" sz="18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defRPr lang="en-US" sz="14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defRPr lang="en-US" sz="14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0870" y="2166763"/>
            <a:ext cx="4041775" cy="36933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0869" y="2621484"/>
            <a:ext cx="4041775" cy="1338828"/>
          </a:xfrm>
        </p:spPr>
        <p:txBody>
          <a:bodyPr/>
          <a:lstStyle>
            <a:lvl1pPr>
              <a:defRPr lang="en-US" sz="18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defRPr lang="en-US" sz="14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defRPr lang="en-US" sz="14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9D7E22-95A9-4264-BB12-AA37EEF54220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536E7B8-9AF4-47BA-A6A5-2C4C16379E32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A1C4806-F1AD-4EB7-ACB7-A7F686E0D470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E0EF5-29A4-4AA0-AF33-2079657805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85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1092"/>
            <a:ext cx="9144000" cy="4801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EE539AC-EB2F-4A15-ADA7-C852974669C3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74E758E-D27D-4042-A47C-0F1AF4EF4EA1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A19E52E-445F-4E9E-8861-75C513FD5E88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7B144-77BD-4887-83CD-435E8586C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32195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E5D958C-C4F9-4E1C-98D7-452FF8DF346F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79A149-1B7D-4CA9-9BE9-CC4272B12934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25A5C12-A8E3-451B-A274-2E8711472340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C8C06-BF47-4378-AC2A-B84CAF49CC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63895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370318"/>
            <a:ext cx="3008313" cy="64633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0319"/>
            <a:ext cx="5111751" cy="1851276"/>
          </a:xfrm>
        </p:spPr>
        <p:txBody>
          <a:bodyPr/>
          <a:lstStyle>
            <a:lvl1pPr marL="165100" indent="-165100">
              <a:buSzPct val="125000"/>
              <a:buFont typeface="Arial" pitchFamily="34" charset="0"/>
              <a:buChar char="•"/>
              <a:defRPr lang="en-US" sz="24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-165100" defTabSz="914400"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 marL="974725" indent="-180975">
              <a:buSzPct val="125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532368"/>
            <a:ext cx="3008313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237D47-07AB-4E89-90A5-9B47EA0B6398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AC16E3-33EC-49F3-9838-C875276D282E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8D02E2-FEC7-4336-BEBF-B09BB2918D72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47E54-A9C7-4BC2-B76E-350233BCE6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0504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23007"/>
            <a:ext cx="5486400" cy="36933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93220"/>
            <a:ext cx="54864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66801"/>
            <a:ext cx="54864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1FA3E-9EA1-4F3E-B0E2-1749D1FC8CEB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27B8BC-8BE2-41BC-B93C-11AB13412818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D8DB7C-6CAE-42D2-9D19-46819D3588EF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40DCD-DC15-487C-BFD4-9C28D51D12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84269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657600" y="6239933"/>
            <a:ext cx="2133600" cy="476250"/>
          </a:xfrm>
          <a:prstGeom prst="rect">
            <a:avLst/>
          </a:prstGeom>
          <a:ln/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7AD2D08-0A8B-4D8B-8FA2-E2079C3F29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320" y="6400800"/>
            <a:ext cx="8255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37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82296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602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00600" y="1369118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5855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3715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57200" y="2059241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4800600" y="2056763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6083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4899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015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686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6582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57200" y="2514600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4800600" y="2512122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6277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18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438400"/>
            <a:ext cx="4495800" cy="4419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4495800" cy="4419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49774" y="6181742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C5D45-08D5-42A7-872B-9737C074C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9147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8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2516451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00600" y="2516454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7285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668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698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D5497-42D8-4206-8D6A-5B3881E2C63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7441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867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17684" y="1641231"/>
            <a:ext cx="8120618" cy="453096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1500">
                <a:latin typeface="Arial"/>
                <a:cs typeface="Arial"/>
              </a:defRPr>
            </a:lvl1pPr>
            <a:lvl2pPr marL="557213" indent="-214313">
              <a:buSzPct val="100000"/>
              <a:buFontTx/>
              <a:buBlip>
                <a:blip r:embed="rId3"/>
              </a:buBlip>
              <a:defRPr sz="1350">
                <a:latin typeface="Arial"/>
                <a:cs typeface="Arial"/>
              </a:defRPr>
            </a:lvl2pPr>
            <a:lvl3pPr marL="857250" indent="-171450">
              <a:buSzPct val="100000"/>
              <a:buFontTx/>
              <a:buBlip>
                <a:blip r:embed="rId4"/>
              </a:buBlip>
              <a:defRPr sz="1200">
                <a:latin typeface="Arial"/>
                <a:cs typeface="Arial"/>
              </a:defRPr>
            </a:lvl3pPr>
            <a:lvl4pPr marL="1200150" indent="-171450">
              <a:buSzPct val="100000"/>
              <a:buFontTx/>
              <a:buBlip>
                <a:blip r:embed="rId5"/>
              </a:buBlip>
              <a:defRPr sz="1050">
                <a:latin typeface="Arial"/>
                <a:cs typeface="Arial"/>
              </a:defRPr>
            </a:lvl4pPr>
            <a:lvl5pPr marL="1543050" indent="-171450">
              <a:buSzPct val="100000"/>
              <a:buFontTx/>
              <a:buBlip>
                <a:blip r:embed="rId2"/>
              </a:buBlip>
              <a:defRPr sz="1050">
                <a:latin typeface="Arial"/>
                <a:cs typeface="Arial"/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7421" y="6356351"/>
            <a:ext cx="2743914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675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97715" y="6356351"/>
            <a:ext cx="6945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A4BB3-E848-5A44-82DF-322201952CD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384" y="682236"/>
            <a:ext cx="5525569" cy="307777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234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49774" y="6181742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98C1F-CF26-490D-A776-6EE2931D0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49774" y="6181742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3914-C60B-4796-B21E-89FB8C877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49774" y="6181742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7A8E5-DFCE-4812-B637-4A654B1E4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49774" y="6181742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884E3-443E-4E17-9547-0F7EA1951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49774" y="6181742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CF6AB-EEBE-429A-B13C-3A564A795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11.emf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D8D8D8">
                <a:lumMod val="49000"/>
                <a:lumOff val="51000"/>
              </a:srgb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>
            <a:extLst>
              <a:ext uri="{FF2B5EF4-FFF2-40B4-BE49-F238E27FC236}">
                <a16:creationId xmlns:a16="http://schemas.microsoft.com/office/drawing/2014/main" id="{A8D0072F-CB2D-4356-97EA-61353B42E5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4384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24A7174E-FEE7-49B4-BC64-78152898FE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34EF7DA4-FCF0-43A9-95E6-9578FD40B0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9774" y="618174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D97308B-7470-40A9-B86A-8C0EA8040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EC0B95-0DD3-4B90-B141-EBA328986FD8}"/>
              </a:ext>
            </a:extLst>
          </p:cNvPr>
          <p:cNvSpPr/>
          <p:nvPr userDrawn="1"/>
        </p:nvSpPr>
        <p:spPr>
          <a:xfrm>
            <a:off x="7486" y="-91828"/>
            <a:ext cx="9136514" cy="1255568"/>
          </a:xfrm>
          <a:prstGeom prst="rect">
            <a:avLst/>
          </a:prstGeom>
          <a:solidFill>
            <a:srgbClr val="981E3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6EA3A1-4FE0-4133-A650-38E5D0680350}"/>
              </a:ext>
            </a:extLst>
          </p:cNvPr>
          <p:cNvGrpSpPr/>
          <p:nvPr userDrawn="1"/>
        </p:nvGrpSpPr>
        <p:grpSpPr>
          <a:xfrm>
            <a:off x="-81047" y="-70389"/>
            <a:ext cx="1750358" cy="1089059"/>
            <a:chOff x="-81047" y="-20229"/>
            <a:chExt cx="1750358" cy="10890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BF2394F-BD17-48B4-BCCE-FA1045A35D27}"/>
                </a:ext>
              </a:extLst>
            </p:cNvPr>
            <p:cNvPicPr/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8" t="14093" r="18896" b="17541"/>
            <a:stretch/>
          </p:blipFill>
          <p:spPr bwMode="auto">
            <a:xfrm>
              <a:off x="173419" y="-20229"/>
              <a:ext cx="1241425" cy="7880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B294F370-A480-4CF0-B162-8E28ECC13693}"/>
                </a:ext>
              </a:extLst>
            </p:cNvPr>
            <p:cNvPicPr/>
            <p:nvPr userDrawn="1"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8000" contras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2" t="61735" r="16726" b="22222"/>
            <a:stretch/>
          </p:blipFill>
          <p:spPr bwMode="auto">
            <a:xfrm>
              <a:off x="-81047" y="685800"/>
              <a:ext cx="1750358" cy="3830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244475" indent="-244475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SzPct val="12500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517525" indent="-271463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Font typeface="Wingdings" pitchFamily="2" charset="2"/>
        <a:buChar char="§"/>
        <a:defRPr sz="2800" b="1">
          <a:solidFill>
            <a:schemeClr val="tx1"/>
          </a:solidFill>
          <a:latin typeface="+mn-lt"/>
        </a:defRPr>
      </a:lvl2pPr>
      <a:lvl3pPr marL="701675" indent="-182563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930275" indent="-227013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Font typeface="Wingdings" pitchFamily="2" charset="2"/>
        <a:buChar char="§"/>
        <a:defRPr sz="2400" b="1">
          <a:solidFill>
            <a:schemeClr val="tx1"/>
          </a:solidFill>
          <a:latin typeface="+mn-lt"/>
        </a:defRPr>
      </a:lvl4pPr>
      <a:lvl5pPr marL="1112838" indent="-180975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5pPr>
      <a:lvl6pPr marL="1570038" indent="-180975" algn="l" rtl="0" fontAlgn="base">
        <a:lnSpc>
          <a:spcPct val="95000"/>
        </a:lnSpc>
        <a:spcBef>
          <a:spcPct val="1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6pPr>
      <a:lvl7pPr marL="2027238" indent="-180975" algn="l" rtl="0" fontAlgn="base">
        <a:lnSpc>
          <a:spcPct val="95000"/>
        </a:lnSpc>
        <a:spcBef>
          <a:spcPct val="1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7pPr>
      <a:lvl8pPr marL="2484438" indent="-180975" algn="l" rtl="0" fontAlgn="base">
        <a:lnSpc>
          <a:spcPct val="95000"/>
        </a:lnSpc>
        <a:spcBef>
          <a:spcPct val="1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8pPr>
      <a:lvl9pPr marL="2941638" indent="-180975" algn="l" rtl="0" fontAlgn="base">
        <a:lnSpc>
          <a:spcPct val="95000"/>
        </a:lnSpc>
        <a:spcBef>
          <a:spcPct val="1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571500" y="0"/>
            <a:ext cx="3429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149" y="6356615"/>
            <a:ext cx="30857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8028520-F490-AC41-AEA3-C4E0252A4F2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56581" y="331545"/>
            <a:ext cx="2857500" cy="116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7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EAEAEA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74B1D7C-E330-44EE-B1CF-340A8D58F684}"/>
              </a:ext>
            </a:extLst>
          </p:cNvPr>
          <p:cNvSpPr/>
          <p:nvPr userDrawn="1"/>
        </p:nvSpPr>
        <p:spPr bwMode="gray">
          <a:xfrm flipH="1">
            <a:off x="0" y="0"/>
            <a:ext cx="9144000" cy="611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D2EF9AD-CA1B-45C4-8ECE-A4F8A2C0B0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914400" y="2298700"/>
            <a:ext cx="73152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F706C20B-1CDF-4CD5-BEAB-BBF4CFF84C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0" y="1512888"/>
            <a:ext cx="91440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296F98-C2FA-495D-BABA-749E1DB29AB4}"/>
              </a:ext>
            </a:extLst>
          </p:cNvPr>
          <p:cNvSpPr>
            <a:spLocks noGrp="1" noChangeArrowheads="1"/>
          </p:cNvSpPr>
          <p:nvPr userDrawn="1">
            <p:ph type="dt" sz="half" idx="2"/>
          </p:nvPr>
        </p:nvSpPr>
        <p:spPr bwMode="black">
          <a:xfrm>
            <a:off x="484188" y="6438900"/>
            <a:ext cx="12525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D6F034B-0AA7-41C0-9136-570C0D0AE2C2}"/>
              </a:ext>
            </a:extLst>
          </p:cNvPr>
          <p:cNvSpPr>
            <a:spLocks noGrp="1" noChangeArrowheads="1"/>
          </p:cNvSpPr>
          <p:nvPr userDrawn="1">
            <p:ph type="ftr" sz="quarter" idx="3"/>
          </p:nvPr>
        </p:nvSpPr>
        <p:spPr bwMode="black">
          <a:xfrm>
            <a:off x="1736725" y="6438900"/>
            <a:ext cx="6153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877D138F-F564-4E99-9B4C-51C75FB6E91A}"/>
              </a:ext>
            </a:extLst>
          </p:cNvPr>
          <p:cNvSpPr>
            <a:spLocks noGrp="1" noChangeArrowheads="1"/>
          </p:cNvSpPr>
          <p:nvPr userDrawn="1">
            <p:ph type="sldNum" sz="quarter" idx="4"/>
          </p:nvPr>
        </p:nvSpPr>
        <p:spPr bwMode="black">
          <a:xfrm>
            <a:off x="7899400" y="6438900"/>
            <a:ext cx="124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07C06D9-4DBB-4C9C-8CDB-D217153FB3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2" name="Picture 4">
            <a:extLst>
              <a:ext uri="{FF2B5EF4-FFF2-40B4-BE49-F238E27FC236}">
                <a16:creationId xmlns:a16="http://schemas.microsoft.com/office/drawing/2014/main" id="{33CEEAD9-E29F-4C3E-8143-9597875F1C6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1" t="36948" r="17580" b="36948"/>
          <a:stretch>
            <a:fillRect/>
          </a:stretch>
        </p:blipFill>
        <p:spPr bwMode="auto">
          <a:xfrm>
            <a:off x="0" y="-1588"/>
            <a:ext cx="569913" cy="6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D5A49F-7AC2-42AC-8071-AD72C9012792}"/>
              </a:ext>
            </a:extLst>
          </p:cNvPr>
          <p:cNvCxnSpPr/>
          <p:nvPr userDrawn="1"/>
        </p:nvCxnSpPr>
        <p:spPr>
          <a:xfrm>
            <a:off x="-17463" y="625475"/>
            <a:ext cx="916146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790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Lucida Sans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Lucida Sans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Lucida Sans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Lucida Sans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Lucida Sans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100" indent="-165100" algn="l" rtl="0" eaLnBrk="0" fontAlgn="base" hangingPunct="0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2400" dirty="0">
          <a:solidFill>
            <a:schemeClr val="bg2"/>
          </a:solidFill>
          <a:latin typeface="Lucida Sans" pitchFamily="34" charset="0"/>
          <a:ea typeface="+mn-ea"/>
          <a:cs typeface="+mn-cs"/>
        </a:defRPr>
      </a:lvl1pPr>
      <a:lvl2pPr marL="344488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Lucida Sans" panose="020B0602030504020204" pitchFamily="34" charset="0"/>
        <a:buChar char="–"/>
        <a:defRPr lang="en-US" sz="2200" dirty="0">
          <a:solidFill>
            <a:schemeClr val="bg2"/>
          </a:solidFill>
          <a:latin typeface="Lucida Sans" pitchFamily="34" charset="0"/>
          <a:ea typeface="+mn-ea"/>
          <a:cs typeface="+mn-cs"/>
        </a:defRPr>
      </a:lvl2pPr>
      <a:lvl3pPr marL="509588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2000" dirty="0">
          <a:solidFill>
            <a:schemeClr val="bg2"/>
          </a:solidFill>
          <a:latin typeface="Lucida Sans" pitchFamily="34" charset="0"/>
          <a:ea typeface="+mn-ea"/>
          <a:cs typeface="+mn-cs"/>
        </a:defRPr>
      </a:lvl3pPr>
      <a:lvl4pPr marL="688975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Lucida Sans" panose="020B0602030504020204" pitchFamily="34" charset="0"/>
        <a:buChar char="–"/>
        <a:defRPr lang="en-US" dirty="0">
          <a:solidFill>
            <a:schemeClr val="bg2"/>
          </a:solidFill>
          <a:latin typeface="Lucida Sans" pitchFamily="34" charset="0"/>
          <a:ea typeface="+mn-ea"/>
          <a:cs typeface="+mn-cs"/>
        </a:defRPr>
      </a:lvl4pPr>
      <a:lvl5pPr marL="854075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600" dirty="0">
          <a:solidFill>
            <a:schemeClr val="bg2"/>
          </a:solidFill>
          <a:latin typeface="Lucida Sans" pitchFamily="34" charset="0"/>
          <a:ea typeface="+mn-ea"/>
          <a:cs typeface="+mn-cs"/>
        </a:defRPr>
      </a:lvl5pPr>
      <a:lvl6pPr marL="11414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6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8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30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ilver_PowerPoint_Background_08-19-2011.jp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70482" y="128766"/>
            <a:ext cx="1444752" cy="7286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"/>
            <a:ext cx="9144000" cy="12876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Sensitive</a:t>
            </a:r>
          </a:p>
        </p:txBody>
      </p:sp>
    </p:spTree>
    <p:extLst>
      <p:ext uri="{BB962C8B-B14F-4D97-AF65-F5344CB8AC3E}">
        <p14:creationId xmlns:p14="http://schemas.microsoft.com/office/powerpoint/2010/main" val="390835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22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3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4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9.jpeg"/><Relationship Id="rId4" Type="http://schemas.openxmlformats.org/officeDocument/2006/relationships/image" Target="../media/image51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2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10" Type="http://schemas.openxmlformats.org/officeDocument/2006/relationships/image" Target="../media/image81.jpeg"/><Relationship Id="rId4" Type="http://schemas.openxmlformats.org/officeDocument/2006/relationships/image" Target="../media/image75.emf"/><Relationship Id="rId9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ecs.wsu.edu/~olsen/Book_Files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12.png"/><Relationship Id="rId3" Type="http://schemas.openxmlformats.org/officeDocument/2006/relationships/hyperlink" Target="https://uiassist.org/" TargetMode="External"/><Relationship Id="rId7" Type="http://schemas.microsoft.com/office/2007/relationships/hdphoto" Target="../media/hdphoto3.wdp"/><Relationship Id="rId12" Type="http://schemas.openxmlformats.org/officeDocument/2006/relationships/image" Target="../media/image1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0.svg"/><Relationship Id="rId5" Type="http://schemas.openxmlformats.org/officeDocument/2006/relationships/image" Target="../media/image105.png"/><Relationship Id="rId10" Type="http://schemas.openxmlformats.org/officeDocument/2006/relationships/image" Target="../media/image109.png"/><Relationship Id="rId4" Type="http://schemas.openxmlformats.org/officeDocument/2006/relationships/image" Target="../media/image104.png"/><Relationship Id="rId9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natlab.wsu.edu/grid/" TargetMode="External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hyperlink" Target="https://cyser.wsu.edu/" TargetMode="External"/><Relationship Id="rId4" Type="http://schemas.openxmlformats.org/officeDocument/2006/relationships/hyperlink" Target="https://cp-synet.scads.eecs.wsu.edu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ll2"/>
          <p:cNvPicPr>
            <a:picLocks noChangeAspect="1" noChangeArrowheads="1"/>
          </p:cNvPicPr>
          <p:nvPr/>
        </p:nvPicPr>
        <p:blipFill>
          <a:blip r:embed="rId2" cstate="print"/>
          <a:srcRect t="8064" b="6451"/>
          <a:stretch>
            <a:fillRect/>
          </a:stretch>
        </p:blipFill>
        <p:spPr bwMode="auto">
          <a:xfrm>
            <a:off x="0" y="2222987"/>
            <a:ext cx="3607194" cy="435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17017" y="2183641"/>
            <a:ext cx="5226983" cy="1643527"/>
          </a:xfrm>
        </p:spPr>
        <p:txBody>
          <a:bodyPr/>
          <a:lstStyle/>
          <a:p>
            <a:pPr algn="ctr" eaLnBrk="1" hangingPunct="1"/>
            <a:r>
              <a:rPr lang="en-US" sz="2800" dirty="0">
                <a:solidFill>
                  <a:schemeClr val="accent1"/>
                </a:solidFill>
              </a:rPr>
              <a:t>Energy Systems Innovation Center (ESIC)</a:t>
            </a:r>
            <a:br>
              <a:rPr lang="en-US" sz="2800" dirty="0">
                <a:solidFill>
                  <a:schemeClr val="accent1"/>
                </a:solidFill>
              </a:rPr>
            </a:br>
            <a:br>
              <a:rPr lang="en-US" sz="2800" dirty="0">
                <a:solidFill>
                  <a:schemeClr val="accent1"/>
                </a:solidFill>
              </a:rPr>
            </a:br>
            <a:endParaRPr lang="en-US" sz="2800" dirty="0">
              <a:solidFill>
                <a:srgbClr val="006666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37613" y="3410808"/>
            <a:ext cx="5226984" cy="1086634"/>
          </a:xfrm>
        </p:spPr>
        <p:txBody>
          <a:bodyPr/>
          <a:lstStyle/>
          <a:p>
            <a:pPr algn="ctr" eaLnBrk="1" hangingPunct="1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Mani V. Venkatasubramanian</a:t>
            </a:r>
          </a:p>
          <a:p>
            <a:pPr algn="ctr" eaLnBrk="1" hangingPunct="1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Director, ESIC</a:t>
            </a:r>
          </a:p>
          <a:p>
            <a:pPr algn="ctr" eaLnBrk="1" hangingPunct="1"/>
            <a:endParaRPr lang="en-US" sz="2000" dirty="0"/>
          </a:p>
          <a:p>
            <a:pPr algn="ctr" eaLnBrk="1" hangingPunct="1"/>
            <a:endParaRPr lang="en-US" sz="2000" dirty="0"/>
          </a:p>
          <a:p>
            <a:pPr algn="ctr" eaLnBrk="1" hangingPunct="1"/>
            <a:endParaRPr lang="en-US" sz="20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FA48CB9-6F8E-4B10-9326-578EC9045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1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32" t="23433" r="16726" b="19231"/>
          <a:stretch/>
        </p:blipFill>
        <p:spPr bwMode="auto">
          <a:xfrm>
            <a:off x="5185792" y="4496228"/>
            <a:ext cx="2825779" cy="23617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3804" y="291962"/>
            <a:ext cx="6300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ESIC Thrust Areas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0" y="198120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04038" y="1684700"/>
            <a:ext cx="7040856" cy="401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Microgrids and IBRs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Reliability and Resilience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Grid Edge/Privacy/Cybersecurity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AI and ML Applications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Workforce 2.0</a:t>
            </a:r>
          </a:p>
        </p:txBody>
      </p:sp>
      <p:sp>
        <p:nvSpPr>
          <p:cNvPr id="18" name="Explosion 2 17"/>
          <p:cNvSpPr/>
          <p:nvPr/>
        </p:nvSpPr>
        <p:spPr>
          <a:xfrm>
            <a:off x="5204484" y="4234490"/>
            <a:ext cx="91440" cy="7620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xplosion 2 30"/>
          <p:cNvSpPr/>
          <p:nvPr/>
        </p:nvSpPr>
        <p:spPr>
          <a:xfrm>
            <a:off x="4732044" y="5562600"/>
            <a:ext cx="91440" cy="7620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xplosion 2 31"/>
          <p:cNvSpPr/>
          <p:nvPr/>
        </p:nvSpPr>
        <p:spPr>
          <a:xfrm>
            <a:off x="5291198" y="4195642"/>
            <a:ext cx="91440" cy="7620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D4815-7599-44B9-A36D-170F0A7781D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0F1FE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F1FE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4350" y="1740187"/>
            <a:ext cx="8382000" cy="47757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dirty="0">
                <a:solidFill>
                  <a:srgbClr val="006666"/>
                </a:solidFill>
                <a:latin typeface="+mj-lt"/>
              </a:rPr>
              <a:t>ESIC Power Education Partnership (PEP)</a:t>
            </a:r>
          </a:p>
          <a:p>
            <a:pPr lvl="1" eaLnBrk="1" hangingPunct="1">
              <a:lnSpc>
                <a:spcPct val="150000"/>
              </a:lnSpc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Supporting power engineering education</a:t>
            </a:r>
            <a:endParaRPr lang="en-US" dirty="0">
              <a:solidFill>
                <a:srgbClr val="006666"/>
              </a:solidFill>
              <a:latin typeface="+mj-lt"/>
            </a:endParaRPr>
          </a:p>
          <a:p>
            <a:pPr eaLnBrk="1" hangingPunct="1">
              <a:lnSpc>
                <a:spcPct val="150000"/>
              </a:lnSpc>
            </a:pPr>
            <a:endParaRPr lang="en-US" dirty="0">
              <a:solidFill>
                <a:srgbClr val="006666"/>
              </a:solidFill>
              <a:latin typeface="+mj-lt"/>
            </a:endParaRPr>
          </a:p>
          <a:p>
            <a:pPr eaLnBrk="1" hangingPunct="1">
              <a:lnSpc>
                <a:spcPct val="150000"/>
              </a:lnSpc>
            </a:pPr>
            <a:r>
              <a:rPr lang="en-US" dirty="0">
                <a:solidFill>
                  <a:srgbClr val="006666"/>
                </a:solidFill>
                <a:latin typeface="+mj-lt"/>
              </a:rPr>
              <a:t>ESIC Research Excellence Partnership (REP)</a:t>
            </a:r>
          </a:p>
          <a:p>
            <a:pPr lvl="1" eaLnBrk="1" hangingPunct="1">
              <a:lnSpc>
                <a:spcPct val="150000"/>
              </a:lnSpc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Promoting research collaborations</a:t>
            </a:r>
          </a:p>
          <a:p>
            <a:pPr lvl="1" eaLnBrk="1" hangingPunct="1">
              <a:lnSpc>
                <a:spcPct val="150000"/>
              </a:lnSpc>
            </a:pPr>
            <a:endParaRPr lang="en-US" dirty="0">
              <a:solidFill>
                <a:srgbClr val="006666"/>
              </a:solidFill>
              <a:latin typeface="+mj-lt"/>
            </a:endParaRPr>
          </a:p>
          <a:p>
            <a:pPr eaLnBrk="1" hangingPunct="1"/>
            <a:endParaRPr lang="en-US" dirty="0">
              <a:solidFill>
                <a:srgbClr val="006666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277E2-A464-41BC-9232-1A8B075FDB49}"/>
              </a:ext>
            </a:extLst>
          </p:cNvPr>
          <p:cNvSpPr txBox="1"/>
          <p:nvPr/>
        </p:nvSpPr>
        <p:spPr>
          <a:xfrm>
            <a:off x="2476499" y="342038"/>
            <a:ext cx="41910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ESIC Memberships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56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1429208"/>
            <a:ext cx="8915400" cy="53340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ESIC Power Education Partnership (PEP)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Annual Membership: Varies</a:t>
            </a:r>
          </a:p>
          <a:p>
            <a:pPr eaLnBrk="1" hangingPunct="1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solidFill>
                  <a:srgbClr val="006666"/>
                </a:solidFill>
                <a:latin typeface="+mj-lt"/>
              </a:rPr>
              <a:t>Benefits – Support Power Engineering Education</a:t>
            </a:r>
          </a:p>
          <a:p>
            <a:pPr lvl="2" eaLnBrk="1" hangingPunct="1">
              <a:lnSpc>
                <a:spcPts val="3100"/>
              </a:lnSpc>
              <a:spcBef>
                <a:spcPts val="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Practicum </a:t>
            </a:r>
          </a:p>
          <a:p>
            <a:pPr lvl="2" eaLnBrk="1" hangingPunct="1">
              <a:lnSpc>
                <a:spcPts val="3100"/>
              </a:lnSpc>
              <a:spcBef>
                <a:spcPts val="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Support for Internships/Jobs</a:t>
            </a:r>
          </a:p>
          <a:p>
            <a:pPr lvl="2" eaLnBrk="1" hangingPunct="1">
              <a:lnSpc>
                <a:spcPts val="3100"/>
              </a:lnSpc>
              <a:spcBef>
                <a:spcPts val="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Power Curriculum Feedback</a:t>
            </a:r>
          </a:p>
          <a:p>
            <a:pPr lvl="2" eaLnBrk="1" hangingPunct="1">
              <a:lnSpc>
                <a:spcPts val="3100"/>
              </a:lnSpc>
              <a:spcBef>
                <a:spcPts val="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Free booths at Fall Career Expo and IEEE Career Fair</a:t>
            </a:r>
          </a:p>
          <a:p>
            <a:pPr lvl="2" eaLnBrk="1" hangingPunct="1">
              <a:lnSpc>
                <a:spcPts val="3100"/>
              </a:lnSpc>
              <a:spcBef>
                <a:spcPts val="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Professional Development Hours for ESIC</a:t>
            </a:r>
            <a:r>
              <a:rPr 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dirty="0">
                <a:solidFill>
                  <a:srgbClr val="006666"/>
                </a:solidFill>
                <a:latin typeface="+mj-lt"/>
              </a:rPr>
              <a:t>weekly seminars</a:t>
            </a:r>
          </a:p>
          <a:p>
            <a:pPr lvl="2" eaLnBrk="1" hangingPunct="1">
              <a:lnSpc>
                <a:spcPts val="3100"/>
              </a:lnSpc>
            </a:pPr>
            <a:r>
              <a:rPr lang="en-US" dirty="0">
                <a:solidFill>
                  <a:srgbClr val="006666"/>
                </a:solidFill>
                <a:latin typeface="+mj-lt"/>
              </a:rPr>
              <a:t>Optional Tutorials by Faculty Experts</a:t>
            </a:r>
          </a:p>
          <a:p>
            <a:pPr lvl="2" eaLnBrk="1" hangingPunct="1">
              <a:lnSpc>
                <a:spcPts val="3100"/>
              </a:lnSpc>
            </a:pPr>
            <a:r>
              <a:rPr lang="en-US" dirty="0">
                <a:solidFill>
                  <a:srgbClr val="006666"/>
                </a:solidFill>
                <a:latin typeface="+mj-lt"/>
              </a:rPr>
              <a:t>Dedicated Industry Liaison</a:t>
            </a:r>
          </a:p>
          <a:p>
            <a:pPr eaLnBrk="1" hangingPunct="1"/>
            <a:endParaRPr lang="en-US" dirty="0">
              <a:solidFill>
                <a:srgbClr val="006666"/>
              </a:solidFill>
              <a:latin typeface="+mj-lt"/>
            </a:endParaRPr>
          </a:p>
          <a:p>
            <a:pPr eaLnBrk="1" hangingPunct="1"/>
            <a:endParaRPr lang="en-US" dirty="0">
              <a:solidFill>
                <a:srgbClr val="006666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277E2-A464-41BC-9232-1A8B075FDB49}"/>
              </a:ext>
            </a:extLst>
          </p:cNvPr>
          <p:cNvSpPr txBox="1"/>
          <p:nvPr/>
        </p:nvSpPr>
        <p:spPr>
          <a:xfrm>
            <a:off x="2357514" y="243304"/>
            <a:ext cx="46101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ESIC PEP Membership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204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7371" y="1493668"/>
            <a:ext cx="283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ESIC PEP Members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2020-21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D170D-8346-4091-8295-A7E2D45F9FB7}"/>
              </a:ext>
            </a:extLst>
          </p:cNvPr>
          <p:cNvSpPr txBox="1"/>
          <p:nvPr/>
        </p:nvSpPr>
        <p:spPr>
          <a:xfrm>
            <a:off x="2369527" y="273743"/>
            <a:ext cx="46101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ESIC PEP Membership</a:t>
            </a:r>
          </a:p>
        </p:txBody>
      </p:sp>
      <p:pic>
        <p:nvPicPr>
          <p:cNvPr id="7" name="Picture 4" descr="Benton PUD introduces new &quot;Pay As You Go&quot; program - YakTriNews.com">
            <a:extLst>
              <a:ext uri="{FF2B5EF4-FFF2-40B4-BE49-F238E27FC236}">
                <a16:creationId xmlns:a16="http://schemas.microsoft.com/office/drawing/2014/main" id="{338D51B7-5F24-49A2-A8F7-1156927C0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17" y="1636393"/>
            <a:ext cx="2118396" cy="71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4CE1AE-B2D8-4E49-AA70-F82C7C6B8C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78" t="18702" r="34000" b="51822"/>
          <a:stretch/>
        </p:blipFill>
        <p:spPr>
          <a:xfrm>
            <a:off x="4476748" y="3906933"/>
            <a:ext cx="1933563" cy="979494"/>
          </a:xfrm>
          <a:prstGeom prst="rect">
            <a:avLst/>
          </a:prstGeom>
        </p:spPr>
      </p:pic>
      <p:pic>
        <p:nvPicPr>
          <p:cNvPr id="9" name="Picture 8" descr="Grays Harbor PUD (@GHPUD) | Twitter">
            <a:extLst>
              <a:ext uri="{FF2B5EF4-FFF2-40B4-BE49-F238E27FC236}">
                <a16:creationId xmlns:a16="http://schemas.microsoft.com/office/drawing/2014/main" id="{984D9AAD-EC77-4622-BB25-AF7CF0FCF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916" y="2627593"/>
            <a:ext cx="2118395" cy="7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About Us | PSC">
            <a:extLst>
              <a:ext uri="{FF2B5EF4-FFF2-40B4-BE49-F238E27FC236}">
                <a16:creationId xmlns:a16="http://schemas.microsoft.com/office/drawing/2014/main" id="{C5EB5B42-A7F7-41B2-9443-5543A8649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665" y="2954650"/>
            <a:ext cx="88582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Puget Sound Energy - The Chamber Collective">
            <a:extLst>
              <a:ext uri="{FF2B5EF4-FFF2-40B4-BE49-F238E27FC236}">
                <a16:creationId xmlns:a16="http://schemas.microsoft.com/office/drawing/2014/main" id="{0F561FE0-BF9B-40BC-998D-44F126217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" t="27778" r="-370" b="29331"/>
          <a:stretch/>
        </p:blipFill>
        <p:spPr bwMode="auto">
          <a:xfrm>
            <a:off x="3927397" y="5372172"/>
            <a:ext cx="2734404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AF804BD-AB96-4C46-A989-5C05E36AAB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12" y="1319565"/>
            <a:ext cx="2630589" cy="77724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F980076-5FC6-4336-B5EB-B04C102E3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27" y="4555017"/>
            <a:ext cx="1634310" cy="163431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101E2913-E276-4AC4-9712-84965BFD80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76" y="3919687"/>
            <a:ext cx="2906676" cy="47699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B1AEF4C-2D11-410C-825A-C4BBF0A86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78" y="4939400"/>
            <a:ext cx="1133475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D6E5EF7-DABA-4B96-BA5A-B54B0A9938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9" y="5012237"/>
            <a:ext cx="964216" cy="106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14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31016"/>
            <a:ext cx="8382000" cy="5526741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ESIC Research Excellence Partnership (REP)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Annual Membership: $15K</a:t>
            </a:r>
          </a:p>
          <a:p>
            <a:pPr eaLnBrk="1" hangingPunct="1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solidFill>
                  <a:srgbClr val="006666"/>
                </a:solidFill>
                <a:latin typeface="+mj-lt"/>
              </a:rPr>
              <a:t>Benefits - Access to ESIC research: </a:t>
            </a:r>
          </a:p>
          <a:p>
            <a:pPr lvl="2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Research collaborations</a:t>
            </a:r>
          </a:p>
          <a:p>
            <a:pPr lvl="2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ESIC</a:t>
            </a:r>
            <a:r>
              <a:rPr 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dirty="0">
                <a:solidFill>
                  <a:srgbClr val="006666"/>
                </a:solidFill>
                <a:latin typeface="+mj-lt"/>
              </a:rPr>
              <a:t>weekly seminars</a:t>
            </a:r>
          </a:p>
          <a:p>
            <a:pPr lvl="2" eaLnBrk="1" hangingPunct="1">
              <a:lnSpc>
                <a:spcPct val="100000"/>
              </a:lnSpc>
            </a:pPr>
            <a:r>
              <a:rPr lang="en-US" dirty="0">
                <a:solidFill>
                  <a:srgbClr val="006666"/>
                </a:solidFill>
                <a:latin typeface="+mj-lt"/>
              </a:rPr>
              <a:t>Project catalog/announcements</a:t>
            </a:r>
          </a:p>
          <a:p>
            <a:pPr lvl="2" eaLnBrk="1" hangingPunct="1">
              <a:lnSpc>
                <a:spcPct val="100000"/>
              </a:lnSpc>
            </a:pPr>
            <a:r>
              <a:rPr lang="en-US" dirty="0">
                <a:solidFill>
                  <a:srgbClr val="7030A0"/>
                </a:solidFill>
                <a:latin typeface="+mj-lt"/>
              </a:rPr>
              <a:t>Research reports and papers on secure website</a:t>
            </a:r>
          </a:p>
          <a:p>
            <a:pPr lvl="2" eaLnBrk="1" hangingPunct="1">
              <a:lnSpc>
                <a:spcPct val="100000"/>
              </a:lnSpc>
            </a:pPr>
            <a:r>
              <a:rPr lang="en-US" dirty="0">
                <a:solidFill>
                  <a:srgbClr val="006666"/>
                </a:solidFill>
                <a:latin typeface="+mj-lt"/>
              </a:rPr>
              <a:t>Invitation to be project advisors</a:t>
            </a:r>
          </a:p>
          <a:p>
            <a:pPr lvl="2" eaLnBrk="1" hangingPunct="1">
              <a:lnSpc>
                <a:spcPct val="100000"/>
              </a:lnSpc>
            </a:pPr>
            <a:r>
              <a:rPr lang="en-US" dirty="0">
                <a:solidFill>
                  <a:srgbClr val="006666"/>
                </a:solidFill>
                <a:latin typeface="+mj-lt"/>
              </a:rPr>
              <a:t>Tutorials by faculty experts</a:t>
            </a:r>
          </a:p>
          <a:p>
            <a:pPr lvl="2" eaLnBrk="1" hangingPunct="1">
              <a:lnSpc>
                <a:spcPct val="100000"/>
              </a:lnSpc>
            </a:pPr>
            <a:r>
              <a:rPr lang="en-US" dirty="0">
                <a:solidFill>
                  <a:srgbClr val="006666"/>
                </a:solidFill>
                <a:latin typeface="+mj-lt"/>
              </a:rPr>
              <a:t>ESIC Summit</a:t>
            </a:r>
          </a:p>
          <a:p>
            <a:pPr lvl="2" eaLnBrk="1" hangingPunct="1">
              <a:lnSpc>
                <a:spcPct val="100000"/>
              </a:lnSpc>
            </a:pPr>
            <a:r>
              <a:rPr lang="en-US" dirty="0">
                <a:solidFill>
                  <a:srgbClr val="006666"/>
                </a:solidFill>
                <a:latin typeface="+mj-lt"/>
              </a:rPr>
              <a:t>Dedicated industry liaison</a:t>
            </a:r>
          </a:p>
          <a:p>
            <a:pPr lvl="2" eaLnBrk="1" hangingPunct="1">
              <a:lnSpc>
                <a:spcPct val="100000"/>
              </a:lnSpc>
            </a:pPr>
            <a:r>
              <a:rPr lang="en-US" dirty="0">
                <a:solidFill>
                  <a:srgbClr val="0000FF"/>
                </a:solidFill>
                <a:latin typeface="+mj-lt"/>
              </a:rPr>
              <a:t>Seed projects at no overhead (no deliverables)</a:t>
            </a:r>
          </a:p>
          <a:p>
            <a:pPr eaLnBrk="1" hangingPunct="1"/>
            <a:endParaRPr lang="en-US" dirty="0">
              <a:solidFill>
                <a:srgbClr val="006666"/>
              </a:solidFill>
              <a:latin typeface="+mj-lt"/>
            </a:endParaRPr>
          </a:p>
          <a:p>
            <a:pPr eaLnBrk="1" hangingPunct="1"/>
            <a:endParaRPr lang="en-US" dirty="0">
              <a:solidFill>
                <a:srgbClr val="006666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277E2-A464-41BC-9232-1A8B075FDB49}"/>
              </a:ext>
            </a:extLst>
          </p:cNvPr>
          <p:cNvSpPr txBox="1"/>
          <p:nvPr/>
        </p:nvSpPr>
        <p:spPr>
          <a:xfrm>
            <a:off x="2266950" y="284770"/>
            <a:ext cx="46101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ESIC REP Membership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190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1" y="1593912"/>
            <a:ext cx="2667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ESIC REP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Members 2020-21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39158" y="6335105"/>
            <a:ext cx="1371491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AD2D08-0A8B-4D8B-8FA2-E2079C3F296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419DB5-33A9-47B9-B42B-9B7A99727022}"/>
              </a:ext>
            </a:extLst>
          </p:cNvPr>
          <p:cNvSpPr txBox="1"/>
          <p:nvPr/>
        </p:nvSpPr>
        <p:spPr>
          <a:xfrm>
            <a:off x="2266950" y="284770"/>
            <a:ext cx="46101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ESIC REP Membership</a:t>
            </a:r>
          </a:p>
        </p:txBody>
      </p:sp>
      <p:pic>
        <p:nvPicPr>
          <p:cNvPr id="7" name="Picture 12" descr="Pacific Northwest National Laboratory - Wikipedia">
            <a:extLst>
              <a:ext uri="{FF2B5EF4-FFF2-40B4-BE49-F238E27FC236}">
                <a16:creationId xmlns:a16="http://schemas.microsoft.com/office/drawing/2014/main" id="{84703413-5962-4B24-B2EB-84F3E826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51458"/>
            <a:ext cx="2656498" cy="113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portland+general+electric+logo – Impact NW">
            <a:extLst>
              <a:ext uri="{FF2B5EF4-FFF2-40B4-BE49-F238E27FC236}">
                <a16:creationId xmlns:a16="http://schemas.microsoft.com/office/drawing/2014/main" id="{4FA08E76-6251-459B-8F8F-E717FCAAD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3" y="5377170"/>
            <a:ext cx="3366611" cy="114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Puget Sound Energy - The Chamber Collective">
            <a:extLst>
              <a:ext uri="{FF2B5EF4-FFF2-40B4-BE49-F238E27FC236}">
                <a16:creationId xmlns:a16="http://schemas.microsoft.com/office/drawing/2014/main" id="{E46F2175-3290-4381-9AA4-34456FA8E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" t="27778" r="-370" b="29331"/>
          <a:stretch/>
        </p:blipFill>
        <p:spPr bwMode="auto">
          <a:xfrm>
            <a:off x="2917588" y="3077801"/>
            <a:ext cx="2827816" cy="80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Snohomish County PUD – 2020 Chamber Member | SVChamber">
            <a:extLst>
              <a:ext uri="{FF2B5EF4-FFF2-40B4-BE49-F238E27FC236}">
                <a16:creationId xmlns:a16="http://schemas.microsoft.com/office/drawing/2014/main" id="{AD5D674F-A960-49E3-8C75-885D6ABD0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26" y="4000287"/>
            <a:ext cx="2305794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E77D0C0-09B0-4858-A8BB-7AFE99F7B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68" y="1480830"/>
            <a:ext cx="2630589" cy="77724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4EB0054-0595-40FE-BCF5-A407D501DA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98109" y="3849620"/>
            <a:ext cx="1242384" cy="1242384"/>
          </a:xfrm>
          <a:prstGeom prst="rect">
            <a:avLst/>
          </a:prstGeom>
        </p:spPr>
      </p:pic>
      <p:pic>
        <p:nvPicPr>
          <p:cNvPr id="2050" name="Picture 2" descr="Schweitzer Engineering Laboratories - Information and distributors around  the world - Directindustry">
            <a:extLst>
              <a:ext uri="{FF2B5EF4-FFF2-40B4-BE49-F238E27FC236}">
                <a16:creationId xmlns:a16="http://schemas.microsoft.com/office/drawing/2014/main" id="{3E17B695-77FE-44F4-9AD6-D28D84618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881" y="5335476"/>
            <a:ext cx="2061139" cy="116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663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9587" y="237589"/>
            <a:ext cx="7271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PSM in Electrical Power Engineering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0" y="198120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" y="1676400"/>
            <a:ext cx="8077200" cy="4072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Professional Science Masters (PSM) in Electrical Power Engineering (EPE)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571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Online degree program offered by ESIC</a:t>
            </a:r>
          </a:p>
          <a:p>
            <a:pPr marL="457200" marR="0" lvl="0" indent="571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Combination of Electrical Engineering and 	Engineering Management courses</a:t>
            </a:r>
          </a:p>
          <a:p>
            <a:pPr marL="457200" marR="0" lvl="0" indent="571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Students from all over the world</a:t>
            </a:r>
          </a:p>
          <a:p>
            <a:pPr marL="914400" marR="0" lvl="1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528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3B93CC-FB7D-48E7-A8CD-9B011C969A5F}"/>
              </a:ext>
            </a:extLst>
          </p:cNvPr>
          <p:cNvSpPr txBox="1"/>
          <p:nvPr/>
        </p:nvSpPr>
        <p:spPr>
          <a:xfrm>
            <a:off x="1348033" y="2300141"/>
            <a:ext cx="644793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</a:rPr>
              <a:t>Dr. Aaron Feaver (CHARGE)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95832-497E-47B2-B485-F7E06D539145}"/>
              </a:ext>
            </a:extLst>
          </p:cNvPr>
          <p:cNvSpPr txBox="1"/>
          <p:nvPr/>
        </p:nvSpPr>
        <p:spPr>
          <a:xfrm>
            <a:off x="1209965" y="200008"/>
            <a:ext cx="6724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Hydrogen Hub Update</a:t>
            </a: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4DAC7A24-20F3-4583-87D1-459C773A1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102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3B93CC-FB7D-48E7-A8CD-9B011C969A5F}"/>
              </a:ext>
            </a:extLst>
          </p:cNvPr>
          <p:cNvSpPr txBox="1"/>
          <p:nvPr/>
        </p:nvSpPr>
        <p:spPr>
          <a:xfrm>
            <a:off x="936377" y="1156888"/>
            <a:ext cx="72712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B0F0"/>
                </a:solidFill>
              </a:rPr>
              <a:t>Avista</a:t>
            </a:r>
            <a:endParaRPr lang="en-US" sz="2800" dirty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F0"/>
                </a:solidFill>
              </a:rPr>
              <a:t>GE Renewables Grid LLC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Pacific Northwest National Laboratory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Carl Imhoff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Portland General Electric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James Landstrom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Puget Sound Energy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David Landers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F0"/>
                </a:solidFill>
              </a:rPr>
              <a:t>Schweitzer Engineering Laboratories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Snohomish PUD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John Heib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6B735-1A0C-498B-A5D3-EAEE8F9263BD}"/>
              </a:ext>
            </a:extLst>
          </p:cNvPr>
          <p:cNvSpPr txBox="1"/>
          <p:nvPr/>
        </p:nvSpPr>
        <p:spPr>
          <a:xfrm>
            <a:off x="936377" y="279472"/>
            <a:ext cx="7271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Industry Perspectives</a:t>
            </a: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C16F4599-114A-4D53-9AA0-53B452F3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161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595832-497E-47B2-B485-F7E06D539145}"/>
              </a:ext>
            </a:extLst>
          </p:cNvPr>
          <p:cNvSpPr txBox="1"/>
          <p:nvPr/>
        </p:nvSpPr>
        <p:spPr>
          <a:xfrm>
            <a:off x="1490362" y="192626"/>
            <a:ext cx="729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Overview by ESIC Faculty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F5201A-12C2-4E2F-88BD-49D5D9CFE195}"/>
              </a:ext>
            </a:extLst>
          </p:cNvPr>
          <p:cNvSpPr txBox="1"/>
          <p:nvPr/>
        </p:nvSpPr>
        <p:spPr>
          <a:xfrm>
            <a:off x="1900680" y="1097113"/>
            <a:ext cx="6472375" cy="496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Dr. Anjan Bose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Dr. Anamika Dubey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Dr. Saeed </a:t>
            </a:r>
            <a:r>
              <a:rPr lang="en-US" sz="2800" b="1" dirty="0" err="1">
                <a:solidFill>
                  <a:srgbClr val="0000FF"/>
                </a:solidFill>
              </a:rPr>
              <a:t>Lotfifard</a:t>
            </a:r>
            <a:endParaRPr lang="en-US" sz="2800" b="1" dirty="0">
              <a:solidFill>
                <a:srgbClr val="0000FF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Dr. Mani Venkatasubramanian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Dr. Bob Olsen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Dr. Sanjeev Pannala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Dr. Assefaw Gebremedhin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67A36882-8B5E-40A5-8305-95D027AB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226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3835" y="293631"/>
            <a:ext cx="48095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WSU Power Program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0" y="198120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5690" y="1559415"/>
            <a:ext cx="2560180" cy="24223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52" y="1478685"/>
            <a:ext cx="6242851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Power Professorship program since 1973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Energy Systems Innovation Center since 2012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C0033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Educating leaders in industry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Partnering with industry and government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Significant &amp; sustained impact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Premier power program</a:t>
            </a: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1147081" y="4482123"/>
            <a:ext cx="3283839" cy="2154080"/>
            <a:chOff x="9743029" y="744302"/>
            <a:chExt cx="4767619" cy="2913597"/>
          </a:xfrm>
        </p:grpSpPr>
        <p:grpSp>
          <p:nvGrpSpPr>
            <p:cNvPr id="9" name="Group 8"/>
            <p:cNvGrpSpPr/>
            <p:nvPr/>
          </p:nvGrpSpPr>
          <p:grpSpPr>
            <a:xfrm>
              <a:off x="9743029" y="744302"/>
              <a:ext cx="4767619" cy="2913597"/>
              <a:chOff x="9743029" y="744302"/>
              <a:chExt cx="4767619" cy="2913597"/>
            </a:xfrm>
          </p:grpSpPr>
          <p:pic>
            <p:nvPicPr>
              <p:cNvPr id="14" name="Picture 2" descr="http://quest.utk.edu/wp-content/uploads/grids-1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743029" y="744302"/>
                <a:ext cx="4767619" cy="29135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2115800" y="3435106"/>
                <a:ext cx="1409322" cy="222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Image courtesy of NASA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48" b="96273" l="3659" r="969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5865" y="1275022"/>
              <a:ext cx="781049" cy="766762"/>
            </a:xfrm>
            <a:prstGeom prst="rect">
              <a:avLst/>
            </a:prstGeom>
          </p:spPr>
        </p:pic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7E41D-C7D1-5792-C66D-C92B6734C5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3245" y="4482123"/>
            <a:ext cx="3179515" cy="2155564"/>
          </a:xfrm>
          <a:prstGeom prst="rect">
            <a:avLst/>
          </a:prstGeom>
          <a:ln w="762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9853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14AC-7C41-4D71-A169-2A718B97E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5430"/>
            <a:ext cx="9144000" cy="937994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   </a:t>
            </a:r>
            <a:r>
              <a:rPr lang="en-US" sz="2400" dirty="0" err="1">
                <a:solidFill>
                  <a:schemeClr val="bg1"/>
                </a:solidFill>
              </a:rPr>
              <a:t>Cosimulation</a:t>
            </a:r>
            <a:r>
              <a:rPr lang="en-US" sz="2400" dirty="0">
                <a:solidFill>
                  <a:schemeClr val="bg1"/>
                </a:solidFill>
              </a:rPr>
              <a:t>, Clean Energy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and Decarbonization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8D61C-2C93-439F-8193-3D68C5020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68" y="1741704"/>
            <a:ext cx="9143999" cy="3632237"/>
          </a:xfrm>
        </p:spPr>
        <p:txBody>
          <a:bodyPr/>
          <a:lstStyle/>
          <a:p>
            <a:r>
              <a:rPr lang="en-US" dirty="0"/>
              <a:t>HELICS+ (funded by PNNL)</a:t>
            </a:r>
          </a:p>
          <a:p>
            <a:pPr lvl="1"/>
            <a:r>
              <a:rPr lang="en-US" dirty="0"/>
              <a:t>Use cases – Transactive control</a:t>
            </a:r>
          </a:p>
          <a:p>
            <a:pPr lvl="1"/>
            <a:r>
              <a:rPr lang="en-US" dirty="0"/>
              <a:t>Communications simulation</a:t>
            </a:r>
          </a:p>
          <a:p>
            <a:r>
              <a:rPr lang="en-US" dirty="0"/>
              <a:t>CEF-2 and CEF-3 (funded by </a:t>
            </a:r>
            <a:r>
              <a:rPr lang="en-US" dirty="0" err="1"/>
              <a:t>Avista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University district feeder control</a:t>
            </a:r>
          </a:p>
          <a:p>
            <a:pPr lvl="1"/>
            <a:r>
              <a:rPr lang="en-US" dirty="0"/>
              <a:t>Morris Plant control of both electric and thermal loads</a:t>
            </a:r>
          </a:p>
          <a:p>
            <a:r>
              <a:rPr lang="en-US" dirty="0"/>
              <a:t>Grid transformation (unfunded fun)</a:t>
            </a:r>
          </a:p>
          <a:p>
            <a:pPr lvl="1"/>
            <a:r>
              <a:rPr lang="en-US" dirty="0"/>
              <a:t>Decarbonization</a:t>
            </a:r>
          </a:p>
          <a:p>
            <a:pPr lvl="1"/>
            <a:r>
              <a:rPr lang="en-US" dirty="0"/>
              <a:t>Reliability/resiliency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66708-D47F-4C1E-96A1-4B23ADF16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D4815-7599-44B9-A36D-170F0A7781D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173D7B-E09B-458B-AF33-42BBD2EE2D18}"/>
              </a:ext>
            </a:extLst>
          </p:cNvPr>
          <p:cNvSpPr txBox="1"/>
          <p:nvPr/>
        </p:nvSpPr>
        <p:spPr>
          <a:xfrm>
            <a:off x="452645" y="1252819"/>
            <a:ext cx="544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Anjan Bose</a:t>
            </a:r>
          </a:p>
        </p:txBody>
      </p:sp>
    </p:spTree>
    <p:extLst>
      <p:ext uri="{BB962C8B-B14F-4D97-AF65-F5344CB8AC3E}">
        <p14:creationId xmlns:p14="http://schemas.microsoft.com/office/powerpoint/2010/main" val="2806160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659D-DB3D-42C2-B52E-0A2361BD6C44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2180602" y="303502"/>
            <a:ext cx="5249487" cy="40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Active Power Distribution Systems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4286A1-8519-4D27-9D91-894B137CB126}"/>
              </a:ext>
            </a:extLst>
          </p:cNvPr>
          <p:cNvSpPr txBox="1"/>
          <p:nvPr/>
        </p:nvSpPr>
        <p:spPr>
          <a:xfrm>
            <a:off x="213595" y="5535411"/>
            <a:ext cx="871681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 i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514350" eaLnBrk="0" hangingPunct="0">
              <a:defRPr/>
            </a:pPr>
            <a:r>
              <a:rPr lang="en-US" i="0" dirty="0">
                <a:latin typeface="Garamond" panose="02020404030301010803" pitchFamily="18" charset="0"/>
              </a:rPr>
              <a:t>Serious challenges to planning and operation of the power systems including on the reliability and stability of bulk power 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6BB200-F04B-46E9-A562-AFB4D69D1A7A}"/>
              </a:ext>
            </a:extLst>
          </p:cNvPr>
          <p:cNvSpPr txBox="1"/>
          <p:nvPr/>
        </p:nvSpPr>
        <p:spPr>
          <a:xfrm>
            <a:off x="5156321" y="2505670"/>
            <a:ext cx="377408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514350"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Most of the changes at MV/LV power distribution level (at the grid-edge interfacing)</a:t>
            </a:r>
            <a:endParaRPr lang="en-US" dirty="0">
              <a:solidFill>
                <a:srgbClr val="000000"/>
              </a:solidFill>
              <a:latin typeface="Garamond" panose="02020404030301010803" pitchFamily="18" charset="0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A39DB-1E6F-428A-AAE8-16A880FD4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19" t="15614" r="21244" b="7522"/>
          <a:stretch/>
        </p:blipFill>
        <p:spPr>
          <a:xfrm>
            <a:off x="498967" y="2449713"/>
            <a:ext cx="4643380" cy="29449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1258F9-1F7D-4F90-A2F0-9775411CBC17}"/>
              </a:ext>
            </a:extLst>
          </p:cNvPr>
          <p:cNvSpPr txBox="1"/>
          <p:nvPr/>
        </p:nvSpPr>
        <p:spPr>
          <a:xfrm>
            <a:off x="5156321" y="3640459"/>
            <a:ext cx="348871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514350"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Effectively leverage the grid-edge resources to ensure efficient, resilient and reliable grid operations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02F94B-D86D-4B1E-B384-4C47D3F865B8}"/>
              </a:ext>
            </a:extLst>
          </p:cNvPr>
          <p:cNvSpPr txBox="1"/>
          <p:nvPr/>
        </p:nvSpPr>
        <p:spPr>
          <a:xfrm>
            <a:off x="138180" y="1924443"/>
            <a:ext cx="8210550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37">
              <a:lnSpc>
                <a:spcPct val="90000"/>
              </a:lnSpc>
              <a:spcAft>
                <a:spcPts val="675"/>
              </a:spcAft>
              <a:defRPr/>
            </a:pPr>
            <a:r>
              <a:rPr lang="en-US" b="1" dirty="0">
                <a:solidFill>
                  <a:srgbClr val="C00000"/>
                </a:solidFill>
                <a:latin typeface="Garamond" panose="02020404030301010803" pitchFamily="18" charset="0"/>
                <a:cs typeface="Arial"/>
              </a:rPr>
              <a:t>Changing nature and requirements of the grid at the edge interfacing: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AD708C-D38D-44CC-9334-30D6CD1940FB}"/>
              </a:ext>
            </a:extLst>
          </p:cNvPr>
          <p:cNvSpPr txBox="1"/>
          <p:nvPr/>
        </p:nvSpPr>
        <p:spPr>
          <a:xfrm>
            <a:off x="213595" y="1357830"/>
            <a:ext cx="3460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  <a:cs typeface="Calibri" panose="020F0502020204030204" pitchFamily="34" charset="0"/>
              </a:rPr>
              <a:t>PI: Dr. Anamika Dubey</a:t>
            </a:r>
          </a:p>
        </p:txBody>
      </p:sp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EB5110B5-3C8E-4454-A7F4-41F58AC79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93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CC7B1-B67F-492F-80C6-07C5D1B91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D4815-7599-44B9-A36D-170F0A7781D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162A4D-B0A2-4686-A6B3-B5F3D43B6C07}"/>
              </a:ext>
            </a:extLst>
          </p:cNvPr>
          <p:cNvSpPr txBox="1">
            <a:spLocks/>
          </p:cNvSpPr>
          <p:nvPr/>
        </p:nvSpPr>
        <p:spPr bwMode="auto">
          <a:xfrm>
            <a:off x="1493520" y="89957"/>
            <a:ext cx="635508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9pPr>
          </a:lstStyle>
          <a:p>
            <a:r>
              <a:rPr lang="en-US" sz="2400" kern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Control and Optimization: Active Power Distribution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5504E-3C47-4CA5-8C85-B90DEA297A39}"/>
              </a:ext>
            </a:extLst>
          </p:cNvPr>
          <p:cNvSpPr txBox="1"/>
          <p:nvPr/>
        </p:nvSpPr>
        <p:spPr>
          <a:xfrm>
            <a:off x="168439" y="1207381"/>
            <a:ext cx="857873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 sz="1800" b="1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Garamond" panose="02020404030301010803" pitchFamily="18" charset="0"/>
              </a:rPr>
              <a:t>PI: Dr. Anamika Dubey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Funded by Pacific Northwest National Lab and Department of Energy, (GridAPPS-D, CITADELS, GDTAF), National Science Foundation (Cyber-physical System), Schweitzer Engineering Laboratories, </a:t>
            </a:r>
            <a:r>
              <a:rPr lang="en-US" sz="1600" dirty="0" err="1">
                <a:latin typeface="Garamond" panose="02020404030301010803" pitchFamily="18" charset="0"/>
              </a:rPr>
              <a:t>Avista</a:t>
            </a:r>
            <a:r>
              <a:rPr lang="en-US" sz="1600" dirty="0">
                <a:latin typeface="Garamond" panose="02020404030301010803" pitchFamily="18" charset="0"/>
              </a:rPr>
              <a:t> Corp. (DOE Connected Community)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Coordinate grid-edge devices by integrating data, measurement, and control to optimize distribution operations for grid services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517149-591A-FA52-23E5-C0A69C328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336" y="2841749"/>
            <a:ext cx="2243063" cy="27660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0D1048-8A6F-B930-8F5F-3ECA78BBAFD5}"/>
              </a:ext>
            </a:extLst>
          </p:cNvPr>
          <p:cNvSpPr txBox="1"/>
          <p:nvPr/>
        </p:nvSpPr>
        <p:spPr>
          <a:xfrm>
            <a:off x="6490358" y="5625114"/>
            <a:ext cx="242504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</a:lstStyle>
          <a:p>
            <a:pPr marL="0" indent="0">
              <a:buNone/>
            </a:pPr>
            <a:r>
              <a:rPr lang="en-US" sz="1400" dirty="0"/>
              <a:t>Layered coordination architecture for distributed applications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7AFF232-BFE1-B025-4B21-B0FBED483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38" y="2916160"/>
            <a:ext cx="2044161" cy="162756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3556549-C9B7-976B-78A7-02A9E38523A0}"/>
              </a:ext>
            </a:extLst>
          </p:cNvPr>
          <p:cNvSpPr txBox="1"/>
          <p:nvPr/>
        </p:nvSpPr>
        <p:spPr>
          <a:xfrm>
            <a:off x="168439" y="4839154"/>
            <a:ext cx="2133600" cy="12977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</a:lstStyle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Flexible load models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Aggregation of demand-side flexibility 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Market coordination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A7D6B84-563A-DEEF-6A40-407A91474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499" y="2887371"/>
            <a:ext cx="4062859" cy="185431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F6175FC-7B7B-EE40-A8D0-C4D1A79A7410}"/>
              </a:ext>
            </a:extLst>
          </p:cNvPr>
          <p:cNvSpPr txBox="1"/>
          <p:nvPr/>
        </p:nvSpPr>
        <p:spPr>
          <a:xfrm>
            <a:off x="2454499" y="4848794"/>
            <a:ext cx="39433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</a:lstStyle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Distribution Grid Optimization at-the-edge-interfacing</a:t>
            </a:r>
          </a:p>
          <a:p>
            <a:pPr>
              <a:spcAft>
                <a:spcPts val="0"/>
              </a:spcAft>
            </a:pPr>
            <a:r>
              <a:rPr lang="en-US" sz="1400" dirty="0"/>
              <a:t>Algorithmic bottlenecks</a:t>
            </a:r>
          </a:p>
          <a:p>
            <a:pPr>
              <a:spcAft>
                <a:spcPts val="0"/>
              </a:spcAft>
            </a:pPr>
            <a:r>
              <a:rPr lang="en-US" sz="1400" dirty="0"/>
              <a:t>Ownership boundaries and privacy concerns</a:t>
            </a:r>
          </a:p>
          <a:p>
            <a:pPr>
              <a:spcAft>
                <a:spcPts val="0"/>
              </a:spcAft>
            </a:pPr>
            <a:r>
              <a:rPr lang="en-US" sz="1400" dirty="0"/>
              <a:t>Information unavailability and uncertainty</a:t>
            </a:r>
          </a:p>
          <a:p>
            <a:pPr>
              <a:spcAft>
                <a:spcPts val="0"/>
              </a:spcAft>
            </a:pPr>
            <a:r>
              <a:rPr lang="en-US" sz="1400" dirty="0"/>
              <a:t>Visibility and situational awareness</a:t>
            </a:r>
          </a:p>
        </p:txBody>
      </p:sp>
    </p:spTree>
    <p:extLst>
      <p:ext uri="{BB962C8B-B14F-4D97-AF65-F5344CB8AC3E}">
        <p14:creationId xmlns:p14="http://schemas.microsoft.com/office/powerpoint/2010/main" val="1279080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44260-68A1-45D5-A158-AA7135E50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D4815-7599-44B9-A36D-170F0A7781D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596E44-B0B5-41B1-893F-D6A6AB6CB179}"/>
              </a:ext>
            </a:extLst>
          </p:cNvPr>
          <p:cNvSpPr txBox="1">
            <a:spLocks/>
          </p:cNvSpPr>
          <p:nvPr/>
        </p:nvSpPr>
        <p:spPr bwMode="auto">
          <a:xfrm>
            <a:off x="1850621" y="242050"/>
            <a:ext cx="578509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ook Antiqua" pitchFamily="18" charset="0"/>
                <a:cs typeface="Arial" pitchFamily="34" charset="0"/>
              </a:defRPr>
            </a:lvl9pPr>
          </a:lstStyle>
          <a:p>
            <a:r>
              <a:rPr lang="en-US" sz="2400" kern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Operational Resilience to High-Impact Low-Probability Events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5A7D3-0C81-498C-ABCB-6161A9E88BE5}"/>
              </a:ext>
            </a:extLst>
          </p:cNvPr>
          <p:cNvSpPr txBox="1"/>
          <p:nvPr/>
        </p:nvSpPr>
        <p:spPr>
          <a:xfrm>
            <a:off x="265493" y="3061301"/>
            <a:ext cx="349988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 sz="2800" b="1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C00000"/>
                </a:solidFill>
                <a:latin typeface="Garamond" panose="02020404030301010803" pitchFamily="18" charset="0"/>
              </a:rPr>
              <a:t>Risk Modeling for High-impact low probability events, and risk-averse optimization 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C00000"/>
                </a:solidFill>
                <a:latin typeface="Garamond" panose="02020404030301010803" pitchFamily="18" charset="0"/>
              </a:rPr>
              <a:t>Non-traditional ways of operating grid: Microgrid and network of microgrid to support critical loads, Planned rolling/rotating blackouts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C00000"/>
                </a:solidFill>
                <a:latin typeface="Garamond" panose="02020404030301010803" pitchFamily="18" charset="0"/>
              </a:rPr>
              <a:t>Long-term and operational planning for resilience and evaluation of cost-benefit tradeoffs.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43F251-7D2C-41CF-955C-10B56EFFB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372" y="3157980"/>
            <a:ext cx="5263199" cy="31666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A36FC1-A980-4083-8DC4-EC0BE05835FB}"/>
              </a:ext>
            </a:extLst>
          </p:cNvPr>
          <p:cNvSpPr txBox="1"/>
          <p:nvPr/>
        </p:nvSpPr>
        <p:spPr>
          <a:xfrm>
            <a:off x="265493" y="1324865"/>
            <a:ext cx="87657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 sz="1800" b="1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PI: Dr. Anamika Dubey</a:t>
            </a:r>
          </a:p>
          <a:p>
            <a:r>
              <a:rPr lang="en-US" dirty="0">
                <a:latin typeface="Garamond" panose="02020404030301010803" pitchFamily="18" charset="0"/>
              </a:rPr>
              <a:t>Funded by National Science Foundation (CAREER), Pacific Northwest National Labs and Department of Energy (CITADELS) </a:t>
            </a:r>
          </a:p>
          <a:p>
            <a:r>
              <a:rPr lang="en-US" dirty="0">
                <a:latin typeface="Garamond" panose="02020404030301010803" pitchFamily="18" charset="0"/>
              </a:rPr>
              <a:t>Operational Resilience to High-Impact Low-Probability Events (Fire-related damages, extreme cold or intense heat waves, storms)</a:t>
            </a:r>
          </a:p>
        </p:txBody>
      </p:sp>
    </p:spTree>
    <p:extLst>
      <p:ext uri="{BB962C8B-B14F-4D97-AF65-F5344CB8AC3E}">
        <p14:creationId xmlns:p14="http://schemas.microsoft.com/office/powerpoint/2010/main" val="2035089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1005" y="180894"/>
            <a:ext cx="6174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Meter for Active Distribution Systems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1143000" y="234315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7355" y="1408531"/>
            <a:ext cx="8729290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Funded by DOE, 2020-2023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WSU-PI: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Saeed Lotfifard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(Subcontract from Georgia Tech)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project will develop protection, fault location identification and system restoration methods for active distribution systems with large integration of inverter-based sources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AD4815-7599-44B9-A36D-170F0A7781DE}" type="slidenum">
              <a:rPr lang="en-US">
                <a:solidFill>
                  <a:srgbClr val="CC0033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solidFill>
                <a:srgbClr val="CC0033"/>
              </a:solidFill>
              <a:latin typeface="Arial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809DA1-5546-4911-A968-EC404B61D686}"/>
              </a:ext>
            </a:extLst>
          </p:cNvPr>
          <p:cNvCxnSpPr/>
          <p:nvPr/>
        </p:nvCxnSpPr>
        <p:spPr>
          <a:xfrm>
            <a:off x="0" y="234315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4" descr="Text&#10;&#10;Description automatically generated">
            <a:extLst>
              <a:ext uri="{FF2B5EF4-FFF2-40B4-BE49-F238E27FC236}">
                <a16:creationId xmlns:a16="http://schemas.microsoft.com/office/drawing/2014/main" id="{49D3A476-EB6F-4AB0-95CD-AE560274B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80" b="39250"/>
          <a:stretch>
            <a:fillRect/>
          </a:stretch>
        </p:blipFill>
        <p:spPr bwMode="auto">
          <a:xfrm>
            <a:off x="8330586" y="5114925"/>
            <a:ext cx="584814" cy="58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">
            <a:extLst>
              <a:ext uri="{FF2B5EF4-FFF2-40B4-BE49-F238E27FC236}">
                <a16:creationId xmlns:a16="http://schemas.microsoft.com/office/drawing/2014/main" id="{9578E090-D21F-4902-BBE3-1915D7EE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698" y="3099050"/>
            <a:ext cx="4031620" cy="276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357CD421-19F3-44D5-830B-0BEFBBB58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49" y="3408186"/>
            <a:ext cx="3641912" cy="117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330F735-DEEB-4909-94DC-EAF2F4238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262" y="4957599"/>
            <a:ext cx="3352314" cy="90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2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3113" y="259866"/>
            <a:ext cx="6174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Meter for Active Distribution Systems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1143000" y="234315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2941" y="1437822"/>
            <a:ext cx="8798118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Funded by NSF, 2019-2022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WSU-PI: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Saeed Lotfifard 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project will develop a virtual meter to address the problem of lack of observability in active distribution systems using a co-modeling of data driven models and physics-based models</a:t>
            </a:r>
          </a:p>
        </p:txBody>
      </p:sp>
      <p:sp>
        <p:nvSpPr>
          <p:cNvPr id="18" name="Explosion 2 17"/>
          <p:cNvSpPr/>
          <p:nvPr/>
        </p:nvSpPr>
        <p:spPr>
          <a:xfrm>
            <a:off x="5046363" y="4033118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Explosion 2 30"/>
          <p:cNvSpPr/>
          <p:nvPr/>
        </p:nvSpPr>
        <p:spPr>
          <a:xfrm>
            <a:off x="4692033" y="5029200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Explosion 2 31"/>
          <p:cNvSpPr/>
          <p:nvPr/>
        </p:nvSpPr>
        <p:spPr>
          <a:xfrm>
            <a:off x="5111399" y="4003982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AD4815-7599-44B9-A36D-170F0A7781DE}" type="slidenum">
              <a:rPr lang="en-US">
                <a:solidFill>
                  <a:srgbClr val="CC0033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solidFill>
                <a:srgbClr val="CC0033"/>
              </a:solidFill>
              <a:latin typeface="Arial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809DA1-5546-4911-A968-EC404B61D686}"/>
              </a:ext>
            </a:extLst>
          </p:cNvPr>
          <p:cNvCxnSpPr/>
          <p:nvPr/>
        </p:nvCxnSpPr>
        <p:spPr>
          <a:xfrm>
            <a:off x="0" y="234315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xplosion 2 10">
            <a:extLst>
              <a:ext uri="{FF2B5EF4-FFF2-40B4-BE49-F238E27FC236}">
                <a16:creationId xmlns:a16="http://schemas.microsoft.com/office/drawing/2014/main" id="{293BD111-7A3C-4DBD-A5A1-CE8865E8EFF6}"/>
              </a:ext>
            </a:extLst>
          </p:cNvPr>
          <p:cNvSpPr/>
          <p:nvPr/>
        </p:nvSpPr>
        <p:spPr>
          <a:xfrm>
            <a:off x="2426511" y="4571031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xplosion 2 15">
            <a:extLst>
              <a:ext uri="{FF2B5EF4-FFF2-40B4-BE49-F238E27FC236}">
                <a16:creationId xmlns:a16="http://schemas.microsoft.com/office/drawing/2014/main" id="{849C8561-94E7-45C8-8E09-EC621863DE95}"/>
              </a:ext>
            </a:extLst>
          </p:cNvPr>
          <p:cNvSpPr/>
          <p:nvPr/>
        </p:nvSpPr>
        <p:spPr>
          <a:xfrm>
            <a:off x="2648847" y="3943349"/>
            <a:ext cx="34290" cy="3429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2 16">
            <a:extLst>
              <a:ext uri="{FF2B5EF4-FFF2-40B4-BE49-F238E27FC236}">
                <a16:creationId xmlns:a16="http://schemas.microsoft.com/office/drawing/2014/main" id="{80A6FE64-6F59-4CC5-BF94-5215D3F45C1D}"/>
              </a:ext>
            </a:extLst>
          </p:cNvPr>
          <p:cNvSpPr/>
          <p:nvPr/>
        </p:nvSpPr>
        <p:spPr>
          <a:xfrm>
            <a:off x="3152610" y="4571031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xplosion 2 17">
            <a:extLst>
              <a:ext uri="{FF2B5EF4-FFF2-40B4-BE49-F238E27FC236}">
                <a16:creationId xmlns:a16="http://schemas.microsoft.com/office/drawing/2014/main" id="{383034CF-EBF4-4986-8B27-760A33D06BBF}"/>
              </a:ext>
            </a:extLst>
          </p:cNvPr>
          <p:cNvSpPr/>
          <p:nvPr/>
        </p:nvSpPr>
        <p:spPr>
          <a:xfrm>
            <a:off x="3903363" y="4033118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 2 18">
            <a:extLst>
              <a:ext uri="{FF2B5EF4-FFF2-40B4-BE49-F238E27FC236}">
                <a16:creationId xmlns:a16="http://schemas.microsoft.com/office/drawing/2014/main" id="{D51947E8-083F-46A6-8586-080072210348}"/>
              </a:ext>
            </a:extLst>
          </p:cNvPr>
          <p:cNvSpPr/>
          <p:nvPr/>
        </p:nvSpPr>
        <p:spPr>
          <a:xfrm>
            <a:off x="2670066" y="3701928"/>
            <a:ext cx="48006" cy="48006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xplosion 2 19">
            <a:extLst>
              <a:ext uri="{FF2B5EF4-FFF2-40B4-BE49-F238E27FC236}">
                <a16:creationId xmlns:a16="http://schemas.microsoft.com/office/drawing/2014/main" id="{8E7600F0-B68F-4ADF-95D2-4F044AE877C5}"/>
              </a:ext>
            </a:extLst>
          </p:cNvPr>
          <p:cNvSpPr/>
          <p:nvPr/>
        </p:nvSpPr>
        <p:spPr>
          <a:xfrm>
            <a:off x="1903113" y="4032557"/>
            <a:ext cx="34290" cy="86286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xplosion 2 20">
            <a:extLst>
              <a:ext uri="{FF2B5EF4-FFF2-40B4-BE49-F238E27FC236}">
                <a16:creationId xmlns:a16="http://schemas.microsoft.com/office/drawing/2014/main" id="{6B8229DE-A695-48DD-A3F9-69EFE40922BC}"/>
              </a:ext>
            </a:extLst>
          </p:cNvPr>
          <p:cNvSpPr/>
          <p:nvPr/>
        </p:nvSpPr>
        <p:spPr>
          <a:xfrm rot="3529131">
            <a:off x="1785230" y="4615400"/>
            <a:ext cx="61722" cy="61722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xplosion 2 26">
            <a:extLst>
              <a:ext uri="{FF2B5EF4-FFF2-40B4-BE49-F238E27FC236}">
                <a16:creationId xmlns:a16="http://schemas.microsoft.com/office/drawing/2014/main" id="{4ABE0A1D-90DE-43E1-BF2E-F539D96DA2B6}"/>
              </a:ext>
            </a:extLst>
          </p:cNvPr>
          <p:cNvSpPr/>
          <p:nvPr/>
        </p:nvSpPr>
        <p:spPr>
          <a:xfrm>
            <a:off x="3270257" y="4111740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xplosion 2 27">
            <a:extLst>
              <a:ext uri="{FF2B5EF4-FFF2-40B4-BE49-F238E27FC236}">
                <a16:creationId xmlns:a16="http://schemas.microsoft.com/office/drawing/2014/main" id="{F2CEF4DD-5F92-40E1-847C-FEA6A44BD153}"/>
              </a:ext>
            </a:extLst>
          </p:cNvPr>
          <p:cNvSpPr/>
          <p:nvPr/>
        </p:nvSpPr>
        <p:spPr>
          <a:xfrm>
            <a:off x="2407001" y="3332766"/>
            <a:ext cx="54864" cy="54864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xplosion 2 28">
            <a:extLst>
              <a:ext uri="{FF2B5EF4-FFF2-40B4-BE49-F238E27FC236}">
                <a16:creationId xmlns:a16="http://schemas.microsoft.com/office/drawing/2014/main" id="{3548D093-8851-4CEF-8080-CE5277C6BE83}"/>
              </a:ext>
            </a:extLst>
          </p:cNvPr>
          <p:cNvSpPr/>
          <p:nvPr/>
        </p:nvSpPr>
        <p:spPr>
          <a:xfrm>
            <a:off x="2500163" y="4314825"/>
            <a:ext cx="54864" cy="54864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 2 29">
            <a:extLst>
              <a:ext uri="{FF2B5EF4-FFF2-40B4-BE49-F238E27FC236}">
                <a16:creationId xmlns:a16="http://schemas.microsoft.com/office/drawing/2014/main" id="{ECE2BD34-CF1C-48BB-8C1E-659C9A7D2C87}"/>
              </a:ext>
            </a:extLst>
          </p:cNvPr>
          <p:cNvSpPr/>
          <p:nvPr/>
        </p:nvSpPr>
        <p:spPr>
          <a:xfrm>
            <a:off x="2517987" y="4788690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xplosion 2 30">
            <a:extLst>
              <a:ext uri="{FF2B5EF4-FFF2-40B4-BE49-F238E27FC236}">
                <a16:creationId xmlns:a16="http://schemas.microsoft.com/office/drawing/2014/main" id="{D5B9C983-EEBD-45DF-B7AC-38A8401B29B7}"/>
              </a:ext>
            </a:extLst>
          </p:cNvPr>
          <p:cNvSpPr/>
          <p:nvPr/>
        </p:nvSpPr>
        <p:spPr>
          <a:xfrm>
            <a:off x="3549033" y="5029200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xplosion 2 31">
            <a:extLst>
              <a:ext uri="{FF2B5EF4-FFF2-40B4-BE49-F238E27FC236}">
                <a16:creationId xmlns:a16="http://schemas.microsoft.com/office/drawing/2014/main" id="{FBF030A5-11FC-4F2D-B71A-A42C615A3F6A}"/>
              </a:ext>
            </a:extLst>
          </p:cNvPr>
          <p:cNvSpPr/>
          <p:nvPr/>
        </p:nvSpPr>
        <p:spPr>
          <a:xfrm>
            <a:off x="3968399" y="4003982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EFE01C1-931B-4B23-AF31-CF31FD2B6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8" b="2750"/>
          <a:stretch>
            <a:fillRect/>
          </a:stretch>
        </p:blipFill>
        <p:spPr bwMode="auto">
          <a:xfrm>
            <a:off x="8075163" y="5381748"/>
            <a:ext cx="798993" cy="72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A2C7B2C8-045D-4AD2-9C47-0C79C3714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7" y="4288191"/>
            <a:ext cx="3917641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id="{99280ABF-C063-4D1E-9426-5F8386B11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79" y="3113079"/>
            <a:ext cx="3661919" cy="217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Arc 34">
            <a:extLst>
              <a:ext uri="{FF2B5EF4-FFF2-40B4-BE49-F238E27FC236}">
                <a16:creationId xmlns:a16="http://schemas.microsoft.com/office/drawing/2014/main" id="{3FD57C94-8790-4925-AE7F-8759AAE4C29B}"/>
              </a:ext>
            </a:extLst>
          </p:cNvPr>
          <p:cNvSpPr/>
          <p:nvPr/>
        </p:nvSpPr>
        <p:spPr>
          <a:xfrm rot="3731880">
            <a:off x="4091496" y="5110269"/>
            <a:ext cx="806053" cy="1032394"/>
          </a:xfrm>
          <a:prstGeom prst="arc">
            <a:avLst>
              <a:gd name="adj1" fmla="val 16901811"/>
              <a:gd name="adj2" fmla="val 544351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B5AF2156-21C0-44D2-A2BA-A2F0047189AE}"/>
              </a:ext>
            </a:extLst>
          </p:cNvPr>
          <p:cNvSpPr/>
          <p:nvPr/>
        </p:nvSpPr>
        <p:spPr>
          <a:xfrm rot="13603663">
            <a:off x="3612072" y="3221488"/>
            <a:ext cx="1066658" cy="1151342"/>
          </a:xfrm>
          <a:prstGeom prst="arc">
            <a:avLst>
              <a:gd name="adj1" fmla="val 16200000"/>
              <a:gd name="adj2" fmla="val 544351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0F1FE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F1FE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6" y="257604"/>
            <a:ext cx="6174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Situational Awareness: Root Cause Analysis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1143000" y="234315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3183" y="1398181"/>
            <a:ext cx="8558784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Funded by NSF, 2019-2024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Co-PI: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Saeed Lotfifard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project will develop a method for robust identification of root cause in presence of protection failures and data loss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AD4815-7599-44B9-A36D-170F0A7781DE}" type="slidenum">
              <a:rPr lang="en-US">
                <a:solidFill>
                  <a:srgbClr val="CC0033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>
              <a:solidFill>
                <a:srgbClr val="CC0033"/>
              </a:solidFill>
              <a:latin typeface="Arial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809DA1-5546-4911-A968-EC404B61D686}"/>
              </a:ext>
            </a:extLst>
          </p:cNvPr>
          <p:cNvCxnSpPr/>
          <p:nvPr/>
        </p:nvCxnSpPr>
        <p:spPr>
          <a:xfrm>
            <a:off x="0" y="234315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EFE01C1-931B-4B23-AF31-CF31FD2B6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8" b="2750"/>
          <a:stretch>
            <a:fillRect/>
          </a:stretch>
        </p:blipFill>
        <p:spPr bwMode="auto">
          <a:xfrm>
            <a:off x="8267426" y="4668415"/>
            <a:ext cx="798993" cy="72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Explosion 2 10">
            <a:extLst>
              <a:ext uri="{FF2B5EF4-FFF2-40B4-BE49-F238E27FC236}">
                <a16:creationId xmlns:a16="http://schemas.microsoft.com/office/drawing/2014/main" id="{17A48D7A-C559-4BE0-8CFB-79FFB8FA77A5}"/>
              </a:ext>
            </a:extLst>
          </p:cNvPr>
          <p:cNvSpPr/>
          <p:nvPr/>
        </p:nvSpPr>
        <p:spPr>
          <a:xfrm>
            <a:off x="3938417" y="4952291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xplosion 2 16">
            <a:extLst>
              <a:ext uri="{FF2B5EF4-FFF2-40B4-BE49-F238E27FC236}">
                <a16:creationId xmlns:a16="http://schemas.microsoft.com/office/drawing/2014/main" id="{0AA15550-86D7-433D-B86B-0AB70E307D3D}"/>
              </a:ext>
            </a:extLst>
          </p:cNvPr>
          <p:cNvSpPr/>
          <p:nvPr/>
        </p:nvSpPr>
        <p:spPr>
          <a:xfrm>
            <a:off x="4664516" y="4952291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xplosion 2 17">
            <a:extLst>
              <a:ext uri="{FF2B5EF4-FFF2-40B4-BE49-F238E27FC236}">
                <a16:creationId xmlns:a16="http://schemas.microsoft.com/office/drawing/2014/main" id="{90DD6942-E32D-4FD0-9E1E-CB69575CDF2A}"/>
              </a:ext>
            </a:extLst>
          </p:cNvPr>
          <p:cNvSpPr/>
          <p:nvPr/>
        </p:nvSpPr>
        <p:spPr>
          <a:xfrm>
            <a:off x="5484239" y="4133329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xplosion 2 20">
            <a:extLst>
              <a:ext uri="{FF2B5EF4-FFF2-40B4-BE49-F238E27FC236}">
                <a16:creationId xmlns:a16="http://schemas.microsoft.com/office/drawing/2014/main" id="{4125B087-E853-41DE-A076-4E5BB1269305}"/>
              </a:ext>
            </a:extLst>
          </p:cNvPr>
          <p:cNvSpPr/>
          <p:nvPr/>
        </p:nvSpPr>
        <p:spPr>
          <a:xfrm rot="3529131">
            <a:off x="3297137" y="4996661"/>
            <a:ext cx="61722" cy="61722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xplosion 2 26">
            <a:extLst>
              <a:ext uri="{FF2B5EF4-FFF2-40B4-BE49-F238E27FC236}">
                <a16:creationId xmlns:a16="http://schemas.microsoft.com/office/drawing/2014/main" id="{9A32F991-1443-458B-AB28-D70DC5049061}"/>
              </a:ext>
            </a:extLst>
          </p:cNvPr>
          <p:cNvSpPr/>
          <p:nvPr/>
        </p:nvSpPr>
        <p:spPr>
          <a:xfrm>
            <a:off x="4851133" y="4211951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xplosion 2 31">
            <a:extLst>
              <a:ext uri="{FF2B5EF4-FFF2-40B4-BE49-F238E27FC236}">
                <a16:creationId xmlns:a16="http://schemas.microsoft.com/office/drawing/2014/main" id="{08011690-363E-4EB0-94A3-D19621A34A63}"/>
              </a:ext>
            </a:extLst>
          </p:cNvPr>
          <p:cNvSpPr/>
          <p:nvPr/>
        </p:nvSpPr>
        <p:spPr>
          <a:xfrm>
            <a:off x="5549274" y="4104193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A343BB1E-150B-49E5-8E16-5F06A915F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31" y="5522356"/>
            <a:ext cx="2390582" cy="75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784BEC5-E804-49BC-8C5D-C28500874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843" y="2718208"/>
            <a:ext cx="1729287" cy="249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5">
            <a:extLst>
              <a:ext uri="{FF2B5EF4-FFF2-40B4-BE49-F238E27FC236}">
                <a16:creationId xmlns:a16="http://schemas.microsoft.com/office/drawing/2014/main" id="{BD08D5D4-7E31-4E89-B84A-A072CA1A0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212" y="2909179"/>
            <a:ext cx="2519363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88155C0-8600-413A-A76A-EFE46414ED45}"/>
              </a:ext>
            </a:extLst>
          </p:cNvPr>
          <p:cNvSpPr/>
          <p:nvPr/>
        </p:nvSpPr>
        <p:spPr bwMode="auto">
          <a:xfrm>
            <a:off x="2085919" y="3126613"/>
            <a:ext cx="44858" cy="4632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EE11242-79AD-402E-97A6-26D9F44E3598}"/>
              </a:ext>
            </a:extLst>
          </p:cNvPr>
          <p:cNvSpPr/>
          <p:nvPr/>
        </p:nvSpPr>
        <p:spPr bwMode="auto">
          <a:xfrm>
            <a:off x="2061754" y="3061447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6005875-1BD1-4FC5-893E-393AC873F17A}"/>
              </a:ext>
            </a:extLst>
          </p:cNvPr>
          <p:cNvSpPr/>
          <p:nvPr/>
        </p:nvSpPr>
        <p:spPr bwMode="auto">
          <a:xfrm>
            <a:off x="2124062" y="3190125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6B644CA-663C-410D-9823-C815898B2822}"/>
              </a:ext>
            </a:extLst>
          </p:cNvPr>
          <p:cNvSpPr/>
          <p:nvPr/>
        </p:nvSpPr>
        <p:spPr bwMode="auto">
          <a:xfrm>
            <a:off x="2201941" y="3093620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372C989-7BBF-460C-AEC3-E5FE7657CCFA}"/>
              </a:ext>
            </a:extLst>
          </p:cNvPr>
          <p:cNvSpPr/>
          <p:nvPr/>
        </p:nvSpPr>
        <p:spPr bwMode="auto">
          <a:xfrm>
            <a:off x="2225306" y="3149913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67DAC48-AD2D-4B8C-8E42-C1EE485AC7DA}"/>
              </a:ext>
            </a:extLst>
          </p:cNvPr>
          <p:cNvSpPr/>
          <p:nvPr/>
        </p:nvSpPr>
        <p:spPr bwMode="auto">
          <a:xfrm>
            <a:off x="2279821" y="3198170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B20A72F-34E6-405A-A558-162EDD4BE42B}"/>
              </a:ext>
            </a:extLst>
          </p:cNvPr>
          <p:cNvSpPr/>
          <p:nvPr/>
        </p:nvSpPr>
        <p:spPr bwMode="auto">
          <a:xfrm>
            <a:off x="2318762" y="3125790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26EEBD5-38FA-4146-93C6-E89D0C57F5CC}"/>
              </a:ext>
            </a:extLst>
          </p:cNvPr>
          <p:cNvSpPr/>
          <p:nvPr/>
        </p:nvSpPr>
        <p:spPr bwMode="auto">
          <a:xfrm>
            <a:off x="2349915" y="3045365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D0101D2-E4CD-47AA-82C8-ED31F646B946}"/>
              </a:ext>
            </a:extLst>
          </p:cNvPr>
          <p:cNvSpPr/>
          <p:nvPr/>
        </p:nvSpPr>
        <p:spPr bwMode="auto">
          <a:xfrm>
            <a:off x="2404430" y="2981020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C6ABB19-9AB6-4D00-8FDC-3BBD2EAD725A}"/>
              </a:ext>
            </a:extLst>
          </p:cNvPr>
          <p:cNvSpPr/>
          <p:nvPr/>
        </p:nvSpPr>
        <p:spPr bwMode="auto">
          <a:xfrm>
            <a:off x="2474523" y="2956890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0F77A45-6EB0-4020-8053-304E59E842F6}"/>
              </a:ext>
            </a:extLst>
          </p:cNvPr>
          <p:cNvSpPr/>
          <p:nvPr/>
        </p:nvSpPr>
        <p:spPr bwMode="auto">
          <a:xfrm>
            <a:off x="2365491" y="3222298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2036FBF-9ECC-40ED-8224-B936D02A81DB}"/>
              </a:ext>
            </a:extLst>
          </p:cNvPr>
          <p:cNvSpPr/>
          <p:nvPr/>
        </p:nvSpPr>
        <p:spPr bwMode="auto">
          <a:xfrm>
            <a:off x="2443371" y="3182085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1C0A5B8-3B10-45C4-B6DB-74E0A7373D6C}"/>
              </a:ext>
            </a:extLst>
          </p:cNvPr>
          <p:cNvSpPr/>
          <p:nvPr/>
        </p:nvSpPr>
        <p:spPr bwMode="auto">
          <a:xfrm>
            <a:off x="2505676" y="3101660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415B61F-C18E-4BA6-BCF8-759846991C37}"/>
              </a:ext>
            </a:extLst>
          </p:cNvPr>
          <p:cNvSpPr/>
          <p:nvPr/>
        </p:nvSpPr>
        <p:spPr bwMode="auto">
          <a:xfrm>
            <a:off x="2482312" y="3326856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AF7DC97-7EF1-4C77-97D4-FE04D95E9C82}"/>
              </a:ext>
            </a:extLst>
          </p:cNvPr>
          <p:cNvSpPr/>
          <p:nvPr/>
        </p:nvSpPr>
        <p:spPr bwMode="auto">
          <a:xfrm>
            <a:off x="2560192" y="3399237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5C54FA3-B109-47BE-89DC-6439FC985328}"/>
              </a:ext>
            </a:extLst>
          </p:cNvPr>
          <p:cNvSpPr/>
          <p:nvPr/>
        </p:nvSpPr>
        <p:spPr bwMode="auto">
          <a:xfrm>
            <a:off x="2443371" y="3423362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F6DC7BA-4FC6-4B51-B7CA-93018765D8E2}"/>
              </a:ext>
            </a:extLst>
          </p:cNvPr>
          <p:cNvSpPr/>
          <p:nvPr/>
        </p:nvSpPr>
        <p:spPr bwMode="auto">
          <a:xfrm>
            <a:off x="2240880" y="3439449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D457066-CDCA-483E-9517-2C819E73EECC}"/>
              </a:ext>
            </a:extLst>
          </p:cNvPr>
          <p:cNvSpPr/>
          <p:nvPr/>
        </p:nvSpPr>
        <p:spPr bwMode="auto">
          <a:xfrm>
            <a:off x="1921572" y="3350976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E55D54A-DB0D-4DD1-98F5-A3F030318E8B}"/>
              </a:ext>
            </a:extLst>
          </p:cNvPr>
          <p:cNvSpPr/>
          <p:nvPr/>
        </p:nvSpPr>
        <p:spPr bwMode="auto">
          <a:xfrm>
            <a:off x="1966223" y="3543997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55F3B1C-229E-46B6-B583-F44455A49313}"/>
              </a:ext>
            </a:extLst>
          </p:cNvPr>
          <p:cNvSpPr/>
          <p:nvPr/>
        </p:nvSpPr>
        <p:spPr bwMode="auto">
          <a:xfrm>
            <a:off x="1905994" y="3190125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E910F3A-B6BC-459A-A852-B701F1F0CE83}"/>
              </a:ext>
            </a:extLst>
          </p:cNvPr>
          <p:cNvSpPr/>
          <p:nvPr/>
        </p:nvSpPr>
        <p:spPr bwMode="auto">
          <a:xfrm>
            <a:off x="2030602" y="3318810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1D712B4-6AD0-47C0-B59F-B5220E3FE288}"/>
              </a:ext>
            </a:extLst>
          </p:cNvPr>
          <p:cNvSpPr/>
          <p:nvPr/>
        </p:nvSpPr>
        <p:spPr bwMode="auto">
          <a:xfrm>
            <a:off x="2155214" y="3447495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4C26700-A0CA-4C48-9482-C1A7D6B1CED1}"/>
              </a:ext>
            </a:extLst>
          </p:cNvPr>
          <p:cNvSpPr/>
          <p:nvPr/>
        </p:nvSpPr>
        <p:spPr bwMode="auto">
          <a:xfrm>
            <a:off x="2106406" y="3769194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6FE4DC4-E1C3-4FC3-AA9A-A4C4B53E9E08}"/>
              </a:ext>
            </a:extLst>
          </p:cNvPr>
          <p:cNvSpPr/>
          <p:nvPr/>
        </p:nvSpPr>
        <p:spPr bwMode="auto">
          <a:xfrm>
            <a:off x="2168715" y="3608344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1484C29-C7F7-4C51-9F83-73DAEC4150B5}"/>
              </a:ext>
            </a:extLst>
          </p:cNvPr>
          <p:cNvSpPr/>
          <p:nvPr/>
        </p:nvSpPr>
        <p:spPr bwMode="auto">
          <a:xfrm>
            <a:off x="1858466" y="3616383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2B45A24-BA68-4732-8ABB-74833A15CC42}"/>
              </a:ext>
            </a:extLst>
          </p:cNvPr>
          <p:cNvSpPr/>
          <p:nvPr/>
        </p:nvSpPr>
        <p:spPr bwMode="auto">
          <a:xfrm>
            <a:off x="1835899" y="3785275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6821F89-7458-4647-856B-D61269FAE7E2}"/>
              </a:ext>
            </a:extLst>
          </p:cNvPr>
          <p:cNvSpPr/>
          <p:nvPr/>
        </p:nvSpPr>
        <p:spPr bwMode="auto">
          <a:xfrm>
            <a:off x="1843690" y="3469473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6E2116EE-A78B-4900-B416-52357A9F1C50}"/>
              </a:ext>
            </a:extLst>
          </p:cNvPr>
          <p:cNvSpPr/>
          <p:nvPr/>
        </p:nvSpPr>
        <p:spPr bwMode="auto">
          <a:xfrm>
            <a:off x="2279821" y="3576170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A1EF305-DFC3-44A2-BCA6-E9D90D674A52}"/>
              </a:ext>
            </a:extLst>
          </p:cNvPr>
          <p:cNvSpPr/>
          <p:nvPr/>
        </p:nvSpPr>
        <p:spPr bwMode="auto">
          <a:xfrm>
            <a:off x="1726868" y="3616383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B8FF7CA-9939-478C-907A-543C8FA6BAB2}"/>
              </a:ext>
            </a:extLst>
          </p:cNvPr>
          <p:cNvSpPr/>
          <p:nvPr/>
        </p:nvSpPr>
        <p:spPr bwMode="auto">
          <a:xfrm>
            <a:off x="1750234" y="3515581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93E8DC6-1DDE-488D-BB5C-20FCA123C3D5}"/>
              </a:ext>
            </a:extLst>
          </p:cNvPr>
          <p:cNvSpPr/>
          <p:nvPr/>
        </p:nvSpPr>
        <p:spPr bwMode="auto">
          <a:xfrm>
            <a:off x="2305266" y="3884719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FF52B3C-C490-4E92-885F-86E46E44E562}"/>
              </a:ext>
            </a:extLst>
          </p:cNvPr>
          <p:cNvSpPr/>
          <p:nvPr/>
        </p:nvSpPr>
        <p:spPr bwMode="auto">
          <a:xfrm>
            <a:off x="2041264" y="3879648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1AD4BAC-C246-414F-8AA4-903E736BD99E}"/>
              </a:ext>
            </a:extLst>
          </p:cNvPr>
          <p:cNvSpPr/>
          <p:nvPr/>
        </p:nvSpPr>
        <p:spPr bwMode="auto">
          <a:xfrm>
            <a:off x="2529041" y="3833535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56A7A11-10FB-46B3-8EB7-1C3393A86E40}"/>
              </a:ext>
            </a:extLst>
          </p:cNvPr>
          <p:cNvSpPr/>
          <p:nvPr/>
        </p:nvSpPr>
        <p:spPr bwMode="auto">
          <a:xfrm>
            <a:off x="2733607" y="3364923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9B1C462-2DF6-44DA-96CD-A876463444F2}"/>
              </a:ext>
            </a:extLst>
          </p:cNvPr>
          <p:cNvSpPr/>
          <p:nvPr/>
        </p:nvSpPr>
        <p:spPr bwMode="auto">
          <a:xfrm>
            <a:off x="2832775" y="3254470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0D1150E-029C-4F84-B54F-737D227F591A}"/>
              </a:ext>
            </a:extLst>
          </p:cNvPr>
          <p:cNvSpPr/>
          <p:nvPr/>
        </p:nvSpPr>
        <p:spPr bwMode="auto">
          <a:xfrm>
            <a:off x="2858214" y="3107554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B8ABB72-D9F8-4477-8D19-7DCF67FD11C4}"/>
              </a:ext>
            </a:extLst>
          </p:cNvPr>
          <p:cNvSpPr/>
          <p:nvPr/>
        </p:nvSpPr>
        <p:spPr bwMode="auto">
          <a:xfrm>
            <a:off x="2813566" y="3497890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C03051A-6993-4FCB-9AE4-E7D43DC5289D}"/>
              </a:ext>
            </a:extLst>
          </p:cNvPr>
          <p:cNvSpPr/>
          <p:nvPr/>
        </p:nvSpPr>
        <p:spPr bwMode="auto">
          <a:xfrm>
            <a:off x="2246593" y="4123068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C0F055EC-09F4-42EA-BC89-50814FD39048}"/>
              </a:ext>
            </a:extLst>
          </p:cNvPr>
          <p:cNvSpPr/>
          <p:nvPr/>
        </p:nvSpPr>
        <p:spPr bwMode="auto">
          <a:xfrm>
            <a:off x="2106406" y="4044788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D67066D-40F1-47BA-8A13-7C2A52FDFC54}"/>
              </a:ext>
            </a:extLst>
          </p:cNvPr>
          <p:cNvSpPr/>
          <p:nvPr/>
        </p:nvSpPr>
        <p:spPr bwMode="auto">
          <a:xfrm>
            <a:off x="2653651" y="4187407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6E55E761-F947-48A4-827E-C9DA0BCB05B9}"/>
              </a:ext>
            </a:extLst>
          </p:cNvPr>
          <p:cNvSpPr/>
          <p:nvPr/>
        </p:nvSpPr>
        <p:spPr bwMode="auto">
          <a:xfrm>
            <a:off x="2832775" y="4332171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D4E8B90-3DB8-4E58-A559-807B90087469}"/>
              </a:ext>
            </a:extLst>
          </p:cNvPr>
          <p:cNvSpPr/>
          <p:nvPr/>
        </p:nvSpPr>
        <p:spPr bwMode="auto">
          <a:xfrm>
            <a:off x="2583556" y="4378281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09E3D962-BBC6-4790-9364-678A876092D1}"/>
              </a:ext>
            </a:extLst>
          </p:cNvPr>
          <p:cNvSpPr/>
          <p:nvPr/>
        </p:nvSpPr>
        <p:spPr bwMode="auto">
          <a:xfrm>
            <a:off x="2443371" y="4308047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D2183F8-825A-4491-A845-8BD3DC6DCEE9}"/>
              </a:ext>
            </a:extLst>
          </p:cNvPr>
          <p:cNvSpPr/>
          <p:nvPr/>
        </p:nvSpPr>
        <p:spPr bwMode="auto">
          <a:xfrm>
            <a:off x="2437660" y="4517155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EF09130-CA26-4B61-8EB6-2DCC43244E66}"/>
              </a:ext>
            </a:extLst>
          </p:cNvPr>
          <p:cNvSpPr/>
          <p:nvPr/>
        </p:nvSpPr>
        <p:spPr bwMode="auto">
          <a:xfrm>
            <a:off x="2198791" y="4344389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DDBF7C7E-9BF3-44AB-8FF1-5DFEC02473C6}"/>
              </a:ext>
            </a:extLst>
          </p:cNvPr>
          <p:cNvSpPr/>
          <p:nvPr/>
        </p:nvSpPr>
        <p:spPr bwMode="auto">
          <a:xfrm>
            <a:off x="2225306" y="4541279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97E48DB1-ADBD-4B0A-B9A3-61E84A19921F}"/>
              </a:ext>
            </a:extLst>
          </p:cNvPr>
          <p:cNvSpPr/>
          <p:nvPr/>
        </p:nvSpPr>
        <p:spPr bwMode="auto">
          <a:xfrm>
            <a:off x="2318762" y="4613661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597E665-9FB3-4C75-9183-67F85EFE5599}"/>
              </a:ext>
            </a:extLst>
          </p:cNvPr>
          <p:cNvSpPr/>
          <p:nvPr/>
        </p:nvSpPr>
        <p:spPr bwMode="auto">
          <a:xfrm>
            <a:off x="2305266" y="4388473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477E326-B0C0-4B21-8C4C-B87445F68246}"/>
              </a:ext>
            </a:extLst>
          </p:cNvPr>
          <p:cNvSpPr/>
          <p:nvPr/>
        </p:nvSpPr>
        <p:spPr bwMode="auto">
          <a:xfrm>
            <a:off x="2085918" y="4412595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D8F096E-5776-407C-BFB5-54A729BD3B20}"/>
              </a:ext>
            </a:extLst>
          </p:cNvPr>
          <p:cNvSpPr/>
          <p:nvPr/>
        </p:nvSpPr>
        <p:spPr bwMode="auto">
          <a:xfrm>
            <a:off x="2512665" y="4605620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428AD5A-2A4D-42DB-B929-F961A9BE7FA0}"/>
              </a:ext>
            </a:extLst>
          </p:cNvPr>
          <p:cNvSpPr/>
          <p:nvPr/>
        </p:nvSpPr>
        <p:spPr bwMode="auto">
          <a:xfrm>
            <a:off x="2653651" y="3962220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1200A15D-D664-4295-8CE3-35069D2D4F77}"/>
              </a:ext>
            </a:extLst>
          </p:cNvPr>
          <p:cNvSpPr/>
          <p:nvPr/>
        </p:nvSpPr>
        <p:spPr bwMode="auto">
          <a:xfrm>
            <a:off x="3393515" y="3769194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1F9A585-947D-499F-8738-A9FC721E1EBB}"/>
              </a:ext>
            </a:extLst>
          </p:cNvPr>
          <p:cNvSpPr/>
          <p:nvPr/>
        </p:nvSpPr>
        <p:spPr bwMode="auto">
          <a:xfrm>
            <a:off x="2902864" y="4219574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22255A98-A217-480C-86DE-8CAAC7C6C09E}"/>
              </a:ext>
            </a:extLst>
          </p:cNvPr>
          <p:cNvSpPr/>
          <p:nvPr/>
        </p:nvSpPr>
        <p:spPr bwMode="auto">
          <a:xfrm>
            <a:off x="2840566" y="4509114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6606A830-2617-4C08-92D8-365FBFD178C5}"/>
              </a:ext>
            </a:extLst>
          </p:cNvPr>
          <p:cNvSpPr/>
          <p:nvPr/>
        </p:nvSpPr>
        <p:spPr bwMode="auto">
          <a:xfrm>
            <a:off x="2877428" y="4659771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DFAEFDDF-CCD0-4C51-AB55-AC8E3B4F5A08}"/>
              </a:ext>
            </a:extLst>
          </p:cNvPr>
          <p:cNvSpPr/>
          <p:nvPr/>
        </p:nvSpPr>
        <p:spPr bwMode="auto">
          <a:xfrm>
            <a:off x="3245540" y="3372963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F7C0A902-45FD-466C-984C-3004C1A6E57A}"/>
              </a:ext>
            </a:extLst>
          </p:cNvPr>
          <p:cNvSpPr/>
          <p:nvPr/>
        </p:nvSpPr>
        <p:spPr bwMode="auto">
          <a:xfrm>
            <a:off x="3471396" y="3190125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AF4F9026-59B8-432E-993B-0ED196278DEB}"/>
              </a:ext>
            </a:extLst>
          </p:cNvPr>
          <p:cNvSpPr/>
          <p:nvPr/>
        </p:nvSpPr>
        <p:spPr bwMode="auto">
          <a:xfrm>
            <a:off x="3552149" y="4590589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6EA3313E-8EE2-4B90-8F6B-0611ADDE96EE}"/>
              </a:ext>
            </a:extLst>
          </p:cNvPr>
          <p:cNvSpPr/>
          <p:nvPr/>
        </p:nvSpPr>
        <p:spPr bwMode="auto">
          <a:xfrm>
            <a:off x="3229967" y="4412595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12F8F379-CC61-4DA1-949A-02E15B659140}"/>
              </a:ext>
            </a:extLst>
          </p:cNvPr>
          <p:cNvSpPr/>
          <p:nvPr/>
        </p:nvSpPr>
        <p:spPr bwMode="auto">
          <a:xfrm>
            <a:off x="3471396" y="4424394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31B90AA9-6EBE-45B5-A221-EA12F7C63D86}"/>
              </a:ext>
            </a:extLst>
          </p:cNvPr>
          <p:cNvSpPr/>
          <p:nvPr/>
        </p:nvSpPr>
        <p:spPr bwMode="auto">
          <a:xfrm>
            <a:off x="3666097" y="4388473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449D135-D019-4E88-9CCB-D29423D2A06D}"/>
              </a:ext>
            </a:extLst>
          </p:cNvPr>
          <p:cNvSpPr/>
          <p:nvPr/>
        </p:nvSpPr>
        <p:spPr bwMode="auto">
          <a:xfrm>
            <a:off x="1781385" y="3061447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09A8FFFB-C4C8-454A-A8DF-29F2CD251B7A}"/>
              </a:ext>
            </a:extLst>
          </p:cNvPr>
          <p:cNvSpPr/>
          <p:nvPr/>
        </p:nvSpPr>
        <p:spPr bwMode="auto">
          <a:xfrm>
            <a:off x="2404430" y="3704849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92FCA6A2-3458-4DBA-BB57-2EF571A7EC7C}"/>
              </a:ext>
            </a:extLst>
          </p:cNvPr>
          <p:cNvSpPr/>
          <p:nvPr/>
        </p:nvSpPr>
        <p:spPr bwMode="auto">
          <a:xfrm>
            <a:off x="4086652" y="4261113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FF368481-FF67-4115-A3C5-23A8D456F69E}"/>
              </a:ext>
            </a:extLst>
          </p:cNvPr>
          <p:cNvSpPr/>
          <p:nvPr/>
        </p:nvSpPr>
        <p:spPr bwMode="auto">
          <a:xfrm>
            <a:off x="3152085" y="4476943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6620089-B94E-4ACB-A85B-87BC99A709BD}"/>
              </a:ext>
            </a:extLst>
          </p:cNvPr>
          <p:cNvSpPr/>
          <p:nvPr/>
        </p:nvSpPr>
        <p:spPr bwMode="auto">
          <a:xfrm>
            <a:off x="3819781" y="4286064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9D3048C2-B746-4A49-9BF2-B4E969AF4D7F}"/>
              </a:ext>
            </a:extLst>
          </p:cNvPr>
          <p:cNvSpPr/>
          <p:nvPr/>
        </p:nvSpPr>
        <p:spPr bwMode="auto">
          <a:xfrm>
            <a:off x="3962043" y="4275879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F59A2FA0-1FB9-4B9C-916B-C4D3AF2C62DA}"/>
              </a:ext>
            </a:extLst>
          </p:cNvPr>
          <p:cNvSpPr/>
          <p:nvPr/>
        </p:nvSpPr>
        <p:spPr bwMode="auto">
          <a:xfrm>
            <a:off x="4069003" y="4484982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131E7B1-20B6-448E-8AD7-C293564C75AE}"/>
              </a:ext>
            </a:extLst>
          </p:cNvPr>
          <p:cNvSpPr/>
          <p:nvPr/>
        </p:nvSpPr>
        <p:spPr bwMode="auto">
          <a:xfrm>
            <a:off x="3743977" y="4531092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5434CC20-7CBB-4C52-8368-8EC93290E587}"/>
              </a:ext>
            </a:extLst>
          </p:cNvPr>
          <p:cNvSpPr/>
          <p:nvPr/>
        </p:nvSpPr>
        <p:spPr bwMode="auto">
          <a:xfrm>
            <a:off x="3819781" y="4734300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FB4A7CF5-4ECD-4C24-8E2D-445EF0495F01}"/>
              </a:ext>
            </a:extLst>
          </p:cNvPr>
          <p:cNvSpPr/>
          <p:nvPr/>
        </p:nvSpPr>
        <p:spPr bwMode="auto">
          <a:xfrm>
            <a:off x="3710750" y="4846897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A27A5BF7-1B12-4659-B81B-CB734FA91E5F}"/>
              </a:ext>
            </a:extLst>
          </p:cNvPr>
          <p:cNvSpPr/>
          <p:nvPr/>
        </p:nvSpPr>
        <p:spPr bwMode="auto">
          <a:xfrm>
            <a:off x="3907532" y="4404557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135FFA29-367E-4FA8-89D0-FA96968B1B9F}"/>
              </a:ext>
            </a:extLst>
          </p:cNvPr>
          <p:cNvSpPr/>
          <p:nvPr/>
        </p:nvSpPr>
        <p:spPr bwMode="auto">
          <a:xfrm>
            <a:off x="3977623" y="4830816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FB80C64-592F-4BA7-833C-C759BFC55B62}"/>
              </a:ext>
            </a:extLst>
          </p:cNvPr>
          <p:cNvSpPr/>
          <p:nvPr/>
        </p:nvSpPr>
        <p:spPr bwMode="auto">
          <a:xfrm>
            <a:off x="3027478" y="4348260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363C092F-572D-4B23-A02B-769A892883BD}"/>
              </a:ext>
            </a:extLst>
          </p:cNvPr>
          <p:cNvSpPr/>
          <p:nvPr/>
        </p:nvSpPr>
        <p:spPr bwMode="auto">
          <a:xfrm>
            <a:off x="3276694" y="4605620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A6FD50F9-6B1A-4FB1-9BAA-71C543A9DD50}"/>
              </a:ext>
            </a:extLst>
          </p:cNvPr>
          <p:cNvSpPr/>
          <p:nvPr/>
        </p:nvSpPr>
        <p:spPr bwMode="auto">
          <a:xfrm>
            <a:off x="3401302" y="4734300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8C61F485-F21C-4093-B6E1-AB2EDE311B0A}"/>
              </a:ext>
            </a:extLst>
          </p:cNvPr>
          <p:cNvSpPr/>
          <p:nvPr/>
        </p:nvSpPr>
        <p:spPr bwMode="auto">
          <a:xfrm>
            <a:off x="3525916" y="4862985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285EA60D-F7CC-4124-89D4-783303939D2F}"/>
              </a:ext>
            </a:extLst>
          </p:cNvPr>
          <p:cNvSpPr/>
          <p:nvPr/>
        </p:nvSpPr>
        <p:spPr bwMode="auto">
          <a:xfrm>
            <a:off x="3673889" y="3784458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400D49FF-CB9F-489B-840F-2662DD299515}"/>
              </a:ext>
            </a:extLst>
          </p:cNvPr>
          <p:cNvSpPr/>
          <p:nvPr/>
        </p:nvSpPr>
        <p:spPr bwMode="auto">
          <a:xfrm>
            <a:off x="3681678" y="3300579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E7CC6E61-6CA2-4FBD-899F-653601679F09}"/>
              </a:ext>
            </a:extLst>
          </p:cNvPr>
          <p:cNvSpPr/>
          <p:nvPr/>
        </p:nvSpPr>
        <p:spPr bwMode="auto">
          <a:xfrm>
            <a:off x="3754606" y="4999707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41565D31-6643-400D-BEF1-AC174B6AA8D9}"/>
              </a:ext>
            </a:extLst>
          </p:cNvPr>
          <p:cNvSpPr/>
          <p:nvPr/>
        </p:nvSpPr>
        <p:spPr bwMode="auto">
          <a:xfrm>
            <a:off x="3845222" y="3672681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7621039A-64CC-4DB5-B113-25485D406445}"/>
              </a:ext>
            </a:extLst>
          </p:cNvPr>
          <p:cNvSpPr/>
          <p:nvPr/>
        </p:nvSpPr>
        <p:spPr bwMode="auto">
          <a:xfrm>
            <a:off x="3229967" y="3626568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CD76F01E-1258-48FA-8EAC-7702F9D11DCD}"/>
              </a:ext>
            </a:extLst>
          </p:cNvPr>
          <p:cNvSpPr/>
          <p:nvPr/>
        </p:nvSpPr>
        <p:spPr bwMode="auto">
          <a:xfrm>
            <a:off x="3559937" y="3515581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7AC0D312-1EF8-41BD-810E-7B4F4209F2D9}"/>
              </a:ext>
            </a:extLst>
          </p:cNvPr>
          <p:cNvSpPr/>
          <p:nvPr/>
        </p:nvSpPr>
        <p:spPr bwMode="auto">
          <a:xfrm>
            <a:off x="3832521" y="3346689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79FC9E05-5599-4108-ADBB-673FE3B05D74}"/>
              </a:ext>
            </a:extLst>
          </p:cNvPr>
          <p:cNvSpPr/>
          <p:nvPr/>
        </p:nvSpPr>
        <p:spPr bwMode="auto">
          <a:xfrm>
            <a:off x="2778259" y="4090898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D94DA40D-65E3-4994-85CB-D08EF6830E9F}"/>
              </a:ext>
            </a:extLst>
          </p:cNvPr>
          <p:cNvSpPr/>
          <p:nvPr/>
        </p:nvSpPr>
        <p:spPr bwMode="auto">
          <a:xfrm>
            <a:off x="3377942" y="4883089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AC0A64B3-2EC1-4010-81D2-E30D2C4627C5}"/>
              </a:ext>
            </a:extLst>
          </p:cNvPr>
          <p:cNvSpPr/>
          <p:nvPr/>
        </p:nvSpPr>
        <p:spPr bwMode="auto">
          <a:xfrm>
            <a:off x="3775129" y="5120347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501FD0AD-46E3-41CB-A1F5-95828E5D648E}"/>
              </a:ext>
            </a:extLst>
          </p:cNvPr>
          <p:cNvSpPr/>
          <p:nvPr/>
        </p:nvSpPr>
        <p:spPr bwMode="auto">
          <a:xfrm>
            <a:off x="3907532" y="3135978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785B5150-E3E2-4E77-87B8-46CB8C0D99E6}"/>
              </a:ext>
            </a:extLst>
          </p:cNvPr>
          <p:cNvSpPr/>
          <p:nvPr/>
        </p:nvSpPr>
        <p:spPr bwMode="auto">
          <a:xfrm>
            <a:off x="4042000" y="3626568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46AFC994-D8BF-41A0-9B51-3A962748ADED}"/>
              </a:ext>
            </a:extLst>
          </p:cNvPr>
          <p:cNvSpPr/>
          <p:nvPr/>
        </p:nvSpPr>
        <p:spPr bwMode="auto">
          <a:xfrm>
            <a:off x="3050838" y="3833535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C5EA3D3B-DE01-41CB-ABD3-A17193DF5EAE}"/>
              </a:ext>
            </a:extLst>
          </p:cNvPr>
          <p:cNvSpPr/>
          <p:nvPr/>
        </p:nvSpPr>
        <p:spPr bwMode="auto">
          <a:xfrm>
            <a:off x="2795914" y="3784458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4E4B9104-F61C-4738-A36C-0DA91762AC6A}"/>
              </a:ext>
            </a:extLst>
          </p:cNvPr>
          <p:cNvSpPr/>
          <p:nvPr/>
        </p:nvSpPr>
        <p:spPr bwMode="auto">
          <a:xfrm>
            <a:off x="3152085" y="4058724"/>
            <a:ext cx="44648" cy="461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83E3986B-7EDF-47A7-AD50-AA35CD2946E0}"/>
              </a:ext>
            </a:extLst>
          </p:cNvPr>
          <p:cNvCxnSpPr/>
          <p:nvPr/>
        </p:nvCxnSpPr>
        <p:spPr bwMode="auto">
          <a:xfrm flipH="1" flipV="1">
            <a:off x="1826034" y="3107561"/>
            <a:ext cx="84651" cy="88467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7C0E020-37F8-4CDE-B03B-8B3DE4EBFCFE}"/>
              </a:ext>
            </a:extLst>
          </p:cNvPr>
          <p:cNvCxnSpPr/>
          <p:nvPr/>
        </p:nvCxnSpPr>
        <p:spPr bwMode="auto">
          <a:xfrm flipH="1">
            <a:off x="2442542" y="2979953"/>
            <a:ext cx="31979" cy="7824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335EF619-54E9-4877-A962-DA8D90D3B0D0}"/>
              </a:ext>
            </a:extLst>
          </p:cNvPr>
          <p:cNvCxnSpPr/>
          <p:nvPr/>
        </p:nvCxnSpPr>
        <p:spPr bwMode="auto">
          <a:xfrm flipH="1">
            <a:off x="2389654" y="3020384"/>
            <a:ext cx="21319" cy="24981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FBED9F28-4CA6-491F-9512-124FADAAF53A}"/>
              </a:ext>
            </a:extLst>
          </p:cNvPr>
          <p:cNvCxnSpPr/>
          <p:nvPr/>
        </p:nvCxnSpPr>
        <p:spPr bwMode="auto">
          <a:xfrm flipH="1">
            <a:off x="2341090" y="3084725"/>
            <a:ext cx="15362" cy="41066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6B6CA680-D821-4A11-9D80-220411389444}"/>
              </a:ext>
            </a:extLst>
          </p:cNvPr>
          <p:cNvCxnSpPr/>
          <p:nvPr/>
        </p:nvCxnSpPr>
        <p:spPr bwMode="auto">
          <a:xfrm flipH="1" flipV="1">
            <a:off x="2318764" y="3236240"/>
            <a:ext cx="46725" cy="9116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69F8F0BA-C841-44A2-8C50-0758B956C176}"/>
              </a:ext>
            </a:extLst>
          </p:cNvPr>
          <p:cNvCxnSpPr/>
          <p:nvPr/>
        </p:nvCxnSpPr>
        <p:spPr bwMode="auto">
          <a:xfrm flipV="1">
            <a:off x="2410143" y="3222301"/>
            <a:ext cx="33232" cy="21983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78FF737-B827-4861-9FC9-452C3C5695F8}"/>
              </a:ext>
            </a:extLst>
          </p:cNvPr>
          <p:cNvCxnSpPr/>
          <p:nvPr/>
        </p:nvCxnSpPr>
        <p:spPr bwMode="auto">
          <a:xfrm flipV="1">
            <a:off x="2488022" y="3149914"/>
            <a:ext cx="24643" cy="40214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C94F4717-44FC-468B-B138-FBB97BE4D5B7}"/>
              </a:ext>
            </a:extLst>
          </p:cNvPr>
          <p:cNvCxnSpPr/>
          <p:nvPr/>
        </p:nvCxnSpPr>
        <p:spPr bwMode="auto">
          <a:xfrm flipH="1" flipV="1">
            <a:off x="2264669" y="3181832"/>
            <a:ext cx="21431" cy="22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60BADC07-9893-47E0-82E2-0721BC36CE2D}"/>
              </a:ext>
            </a:extLst>
          </p:cNvPr>
          <p:cNvCxnSpPr/>
          <p:nvPr/>
        </p:nvCxnSpPr>
        <p:spPr bwMode="auto">
          <a:xfrm flipH="1" flipV="1">
            <a:off x="2239665" y="3133017"/>
            <a:ext cx="8335" cy="16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BBD5D6C2-082F-4760-A58E-375F6CB0D538}"/>
              </a:ext>
            </a:extLst>
          </p:cNvPr>
          <p:cNvCxnSpPr/>
          <p:nvPr/>
        </p:nvCxnSpPr>
        <p:spPr bwMode="auto">
          <a:xfrm flipH="1">
            <a:off x="2168711" y="3182086"/>
            <a:ext cx="56595" cy="22841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AC9D0551-FA11-415F-9A83-D390C7CD3083}"/>
              </a:ext>
            </a:extLst>
          </p:cNvPr>
          <p:cNvCxnSpPr/>
          <p:nvPr/>
        </p:nvCxnSpPr>
        <p:spPr bwMode="auto">
          <a:xfrm flipH="1" flipV="1">
            <a:off x="2124205" y="3166154"/>
            <a:ext cx="6395" cy="30727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CA71E374-D287-40DF-B34B-C4302C3612C0}"/>
              </a:ext>
            </a:extLst>
          </p:cNvPr>
          <p:cNvCxnSpPr/>
          <p:nvPr/>
        </p:nvCxnSpPr>
        <p:spPr bwMode="auto">
          <a:xfrm flipH="1" flipV="1">
            <a:off x="2089815" y="3107557"/>
            <a:ext cx="2676" cy="25835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A37A98CE-0EFA-4BC8-BEE1-E3E1E3EDEEAA}"/>
              </a:ext>
            </a:extLst>
          </p:cNvPr>
          <p:cNvCxnSpPr/>
          <p:nvPr/>
        </p:nvCxnSpPr>
        <p:spPr bwMode="auto">
          <a:xfrm flipH="1">
            <a:off x="2075254" y="3245351"/>
            <a:ext cx="69074" cy="81501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4D181BCA-90F5-47A1-8F09-137AC0DF9187}"/>
              </a:ext>
            </a:extLst>
          </p:cNvPr>
          <p:cNvCxnSpPr/>
          <p:nvPr/>
        </p:nvCxnSpPr>
        <p:spPr bwMode="auto">
          <a:xfrm flipH="1" flipV="1">
            <a:off x="1941838" y="3228198"/>
            <a:ext cx="111092" cy="90611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15A22BE0-60FF-4391-917A-9C39A6937E40}"/>
              </a:ext>
            </a:extLst>
          </p:cNvPr>
          <p:cNvCxnSpPr/>
          <p:nvPr/>
        </p:nvCxnSpPr>
        <p:spPr bwMode="auto">
          <a:xfrm flipH="1">
            <a:off x="1961306" y="3350983"/>
            <a:ext cx="69294" cy="8867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2FC4ADD-5277-41FE-B3A1-830FE12C80C7}"/>
              </a:ext>
            </a:extLst>
          </p:cNvPr>
          <p:cNvCxnSpPr/>
          <p:nvPr/>
        </p:nvCxnSpPr>
        <p:spPr bwMode="auto">
          <a:xfrm flipH="1">
            <a:off x="1880555" y="3397086"/>
            <a:ext cx="57387" cy="72385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3B05C94B-4AD5-40F9-829A-EAF8D7817D44}"/>
              </a:ext>
            </a:extLst>
          </p:cNvPr>
          <p:cNvCxnSpPr/>
          <p:nvPr/>
        </p:nvCxnSpPr>
        <p:spPr bwMode="auto">
          <a:xfrm flipH="1">
            <a:off x="1794886" y="3508831"/>
            <a:ext cx="55343" cy="19910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E5779A09-70C4-4AFB-9AF9-00F724731828}"/>
              </a:ext>
            </a:extLst>
          </p:cNvPr>
          <p:cNvCxnSpPr>
            <a:stCxn id="68" idx="6"/>
            <a:endCxn id="63" idx="3"/>
          </p:cNvCxnSpPr>
          <p:nvPr/>
        </p:nvCxnSpPr>
        <p:spPr bwMode="auto">
          <a:xfrm>
            <a:off x="2199862" y="3470547"/>
            <a:ext cx="47558" cy="8258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2F59E409-9C3C-4A42-A475-2A2A65DA18DF}"/>
              </a:ext>
            </a:extLst>
          </p:cNvPr>
          <p:cNvCxnSpPr>
            <a:stCxn id="63" idx="7"/>
          </p:cNvCxnSpPr>
          <p:nvPr/>
        </p:nvCxnSpPr>
        <p:spPr bwMode="auto">
          <a:xfrm>
            <a:off x="2278990" y="3446202"/>
            <a:ext cx="164285" cy="213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95965451-1E02-42B5-B6CB-AC2C30A3EAD6}"/>
              </a:ext>
            </a:extLst>
          </p:cNvPr>
          <p:cNvCxnSpPr/>
          <p:nvPr/>
        </p:nvCxnSpPr>
        <p:spPr bwMode="auto">
          <a:xfrm flipH="1">
            <a:off x="2855096" y="3153667"/>
            <a:ext cx="25443" cy="100802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F43AC496-10E4-4BEE-AC20-D1DF3C6665C4}"/>
              </a:ext>
            </a:extLst>
          </p:cNvPr>
          <p:cNvCxnSpPr/>
          <p:nvPr/>
        </p:nvCxnSpPr>
        <p:spPr bwMode="auto">
          <a:xfrm>
            <a:off x="2474529" y="3228191"/>
            <a:ext cx="30110" cy="98658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A68ADC8-B9AC-4E2B-B8B1-D1F914BB4886}"/>
              </a:ext>
            </a:extLst>
          </p:cNvPr>
          <p:cNvCxnSpPr/>
          <p:nvPr/>
        </p:nvCxnSpPr>
        <p:spPr bwMode="auto">
          <a:xfrm flipV="1">
            <a:off x="2279746" y="3261660"/>
            <a:ext cx="92201" cy="181797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1F0F3D7A-FB11-41CD-94BF-00B524AD6B5A}"/>
              </a:ext>
            </a:extLst>
          </p:cNvPr>
          <p:cNvCxnSpPr>
            <a:stCxn id="109" idx="5"/>
          </p:cNvCxnSpPr>
          <p:nvPr/>
        </p:nvCxnSpPr>
        <p:spPr bwMode="auto">
          <a:xfrm>
            <a:off x="2442541" y="3744205"/>
            <a:ext cx="92930" cy="96079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9CC33270-8D1B-42F4-A897-95FBCF93849B}"/>
              </a:ext>
            </a:extLst>
          </p:cNvPr>
          <p:cNvCxnSpPr>
            <a:stCxn id="128" idx="7"/>
          </p:cNvCxnSpPr>
          <p:nvPr/>
        </p:nvCxnSpPr>
        <p:spPr bwMode="auto">
          <a:xfrm flipV="1">
            <a:off x="3268078" y="3554942"/>
            <a:ext cx="298160" cy="78382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295303A2-36F9-4D98-8AD8-ED8995E6161D}"/>
              </a:ext>
            </a:extLst>
          </p:cNvPr>
          <p:cNvCxnSpPr/>
          <p:nvPr/>
        </p:nvCxnSpPr>
        <p:spPr bwMode="auto">
          <a:xfrm flipV="1">
            <a:off x="3596806" y="3346693"/>
            <a:ext cx="93456" cy="174004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4FF575EA-B3D3-44AA-8AB7-9AF013256A41}"/>
              </a:ext>
            </a:extLst>
          </p:cNvPr>
          <p:cNvCxnSpPr/>
          <p:nvPr/>
        </p:nvCxnSpPr>
        <p:spPr bwMode="auto">
          <a:xfrm flipH="1">
            <a:off x="3726323" y="3182086"/>
            <a:ext cx="193685" cy="118493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F64A678A-D5C1-45D4-B707-4D4549B9F22B}"/>
              </a:ext>
            </a:extLst>
          </p:cNvPr>
          <p:cNvCxnSpPr/>
          <p:nvPr/>
        </p:nvCxnSpPr>
        <p:spPr bwMode="auto">
          <a:xfrm>
            <a:off x="3719783" y="3339939"/>
            <a:ext cx="112734" cy="29809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971607B2-E715-4F38-8F69-0ABAC91D2388}"/>
              </a:ext>
            </a:extLst>
          </p:cNvPr>
          <p:cNvCxnSpPr/>
          <p:nvPr/>
        </p:nvCxnSpPr>
        <p:spPr bwMode="auto">
          <a:xfrm flipH="1" flipV="1">
            <a:off x="3525913" y="3228195"/>
            <a:ext cx="162302" cy="79132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2E4297A0-8DDD-47B1-B2E6-31390D1833D6}"/>
              </a:ext>
            </a:extLst>
          </p:cNvPr>
          <p:cNvCxnSpPr>
            <a:stCxn id="128" idx="0"/>
          </p:cNvCxnSpPr>
          <p:nvPr/>
        </p:nvCxnSpPr>
        <p:spPr bwMode="auto">
          <a:xfrm flipV="1">
            <a:off x="3252292" y="3419074"/>
            <a:ext cx="15171" cy="207497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8C992C63-CA4F-4BB1-AEAD-35B4D6E99DC5}"/>
              </a:ext>
            </a:extLst>
          </p:cNvPr>
          <p:cNvCxnSpPr>
            <a:stCxn id="83" idx="6"/>
          </p:cNvCxnSpPr>
          <p:nvPr/>
        </p:nvCxnSpPr>
        <p:spPr bwMode="auto">
          <a:xfrm>
            <a:off x="2858214" y="3520943"/>
            <a:ext cx="377897" cy="112383"/>
          </a:xfrm>
          <a:prstGeom prst="line">
            <a:avLst/>
          </a:prstGeom>
          <a:ln w="31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DD8609A2-58C7-450F-B3EC-F651E735A268}"/>
              </a:ext>
            </a:extLst>
          </p:cNvPr>
          <p:cNvCxnSpPr>
            <a:stCxn id="83" idx="1"/>
          </p:cNvCxnSpPr>
          <p:nvPr/>
        </p:nvCxnSpPr>
        <p:spPr bwMode="auto">
          <a:xfrm flipH="1" flipV="1">
            <a:off x="2771131" y="3399235"/>
            <a:ext cx="48974" cy="105406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6B9BB3ED-2FAA-48EB-8F78-5A6B59B3DA36}"/>
              </a:ext>
            </a:extLst>
          </p:cNvPr>
          <p:cNvCxnSpPr/>
          <p:nvPr/>
        </p:nvCxnSpPr>
        <p:spPr bwMode="auto">
          <a:xfrm flipV="1">
            <a:off x="2582518" y="3387977"/>
            <a:ext cx="151091" cy="11261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64ED039E-4306-4C70-9005-C30E19D1F2B4}"/>
              </a:ext>
            </a:extLst>
          </p:cNvPr>
          <p:cNvCxnSpPr/>
          <p:nvPr/>
        </p:nvCxnSpPr>
        <p:spPr bwMode="auto">
          <a:xfrm flipV="1">
            <a:off x="2778257" y="3293826"/>
            <a:ext cx="61058" cy="103267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BEBB709A-4D51-4AB3-BB0A-9430D1BD1A60}"/>
              </a:ext>
            </a:extLst>
          </p:cNvPr>
          <p:cNvCxnSpPr>
            <a:stCxn id="61" idx="1"/>
          </p:cNvCxnSpPr>
          <p:nvPr/>
        </p:nvCxnSpPr>
        <p:spPr bwMode="auto">
          <a:xfrm flipH="1" flipV="1">
            <a:off x="2512460" y="3369749"/>
            <a:ext cx="54274" cy="36240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Oval 173">
            <a:extLst>
              <a:ext uri="{FF2B5EF4-FFF2-40B4-BE49-F238E27FC236}">
                <a16:creationId xmlns:a16="http://schemas.microsoft.com/office/drawing/2014/main" id="{577EB2B6-8401-4BF9-A06B-434A25308728}"/>
              </a:ext>
            </a:extLst>
          </p:cNvPr>
          <p:cNvSpPr/>
          <p:nvPr/>
        </p:nvSpPr>
        <p:spPr bwMode="auto">
          <a:xfrm rot="19275826">
            <a:off x="3560365" y="3649897"/>
            <a:ext cx="116742" cy="120557"/>
          </a:xfrm>
          <a:prstGeom prst="ellipse">
            <a:avLst/>
          </a:prstGeom>
          <a:solidFill>
            <a:srgbClr val="00FF00"/>
          </a:solidFill>
          <a:ln>
            <a:solidFill>
              <a:srgbClr val="53D2FF"/>
            </a:solidFill>
          </a:ln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137160" h="137160"/>
            <a:bevelB w="137160" h="13716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35" tIns="10868" rIns="21735" bIns="1086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469A22E6-5DF6-42F9-9B23-5840B71A3FC5}"/>
              </a:ext>
            </a:extLst>
          </p:cNvPr>
          <p:cNvSpPr/>
          <p:nvPr/>
        </p:nvSpPr>
        <p:spPr bwMode="auto">
          <a:xfrm rot="19275826">
            <a:off x="3306548" y="3886439"/>
            <a:ext cx="80825" cy="83465"/>
          </a:xfrm>
          <a:prstGeom prst="ellipse">
            <a:avLst/>
          </a:prstGeom>
          <a:solidFill>
            <a:schemeClr val="accent1"/>
          </a:solidFill>
          <a:ln>
            <a:solidFill>
              <a:srgbClr val="53D2FF"/>
            </a:solidFill>
          </a:ln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137160" h="137160"/>
            <a:bevelB w="137160" h="13716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35" tIns="10868" rIns="21735" bIns="1086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E4A7529D-8B8F-4BCB-ADAB-4715A7BCE9A9}"/>
              </a:ext>
            </a:extLst>
          </p:cNvPr>
          <p:cNvCxnSpPr>
            <a:stCxn id="68" idx="2"/>
            <a:endCxn id="65" idx="7"/>
          </p:cNvCxnSpPr>
          <p:nvPr/>
        </p:nvCxnSpPr>
        <p:spPr bwMode="auto">
          <a:xfrm flipH="1">
            <a:off x="2004333" y="3470548"/>
            <a:ext cx="150882" cy="80204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FCA1B4DA-92E9-4961-B772-6811E3897676}"/>
              </a:ext>
            </a:extLst>
          </p:cNvPr>
          <p:cNvCxnSpPr>
            <a:stCxn id="68" idx="3"/>
          </p:cNvCxnSpPr>
          <p:nvPr/>
        </p:nvCxnSpPr>
        <p:spPr bwMode="auto">
          <a:xfrm flipH="1" flipV="1">
            <a:off x="2075207" y="3369752"/>
            <a:ext cx="86548" cy="117100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A0B2E35E-DF95-4E55-9F07-1DD147D4E806}"/>
              </a:ext>
            </a:extLst>
          </p:cNvPr>
          <p:cNvCxnSpPr>
            <a:stCxn id="65" idx="1"/>
          </p:cNvCxnSpPr>
          <p:nvPr/>
        </p:nvCxnSpPr>
        <p:spPr bwMode="auto">
          <a:xfrm flipH="1" flipV="1">
            <a:off x="1880487" y="3508834"/>
            <a:ext cx="92276" cy="41918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6D202CDC-EF96-4FE4-A5A8-FDB99C2A3EDB}"/>
              </a:ext>
            </a:extLst>
          </p:cNvPr>
          <p:cNvCxnSpPr>
            <a:stCxn id="65" idx="3"/>
          </p:cNvCxnSpPr>
          <p:nvPr/>
        </p:nvCxnSpPr>
        <p:spPr bwMode="auto">
          <a:xfrm flipH="1">
            <a:off x="1905914" y="3583354"/>
            <a:ext cx="66846" cy="49973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565F4B60-1EED-4FAE-949D-21CBB8B9186D}"/>
              </a:ext>
            </a:extLst>
          </p:cNvPr>
          <p:cNvCxnSpPr>
            <a:stCxn id="71" idx="4"/>
            <a:endCxn id="72" idx="4"/>
          </p:cNvCxnSpPr>
          <p:nvPr/>
        </p:nvCxnSpPr>
        <p:spPr bwMode="auto">
          <a:xfrm flipH="1">
            <a:off x="1858226" y="3662491"/>
            <a:ext cx="22568" cy="168892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C0CB64D0-223B-443A-ADA0-E46515D239BB}"/>
              </a:ext>
            </a:extLst>
          </p:cNvPr>
          <p:cNvCxnSpPr>
            <a:stCxn id="68" idx="4"/>
            <a:endCxn id="70" idx="0"/>
          </p:cNvCxnSpPr>
          <p:nvPr/>
        </p:nvCxnSpPr>
        <p:spPr bwMode="auto">
          <a:xfrm>
            <a:off x="2177540" y="3493601"/>
            <a:ext cx="13499" cy="114743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391D3232-844A-427B-AEED-EDED26DDB61C}"/>
              </a:ext>
            </a:extLst>
          </p:cNvPr>
          <p:cNvCxnSpPr>
            <a:stCxn id="74" idx="5"/>
            <a:endCxn id="109" idx="1"/>
          </p:cNvCxnSpPr>
          <p:nvPr/>
        </p:nvCxnSpPr>
        <p:spPr bwMode="auto">
          <a:xfrm>
            <a:off x="2317930" y="3615527"/>
            <a:ext cx="93040" cy="96077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9E423D7F-2FD9-4889-B481-150C5FB150A1}"/>
              </a:ext>
            </a:extLst>
          </p:cNvPr>
          <p:cNvCxnSpPr>
            <a:stCxn id="139" idx="6"/>
            <a:endCxn id="99" idx="6"/>
          </p:cNvCxnSpPr>
          <p:nvPr/>
        </p:nvCxnSpPr>
        <p:spPr bwMode="auto">
          <a:xfrm flipH="1">
            <a:off x="2947514" y="4081777"/>
            <a:ext cx="249221" cy="160850"/>
          </a:xfrm>
          <a:prstGeom prst="line">
            <a:avLst/>
          </a:prstGeom>
          <a:ln w="31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DDEF291B-D812-4EAC-895D-61B799713B9E}"/>
              </a:ext>
            </a:extLst>
          </p:cNvPr>
          <p:cNvCxnSpPr>
            <a:stCxn id="137" idx="2"/>
          </p:cNvCxnSpPr>
          <p:nvPr/>
        </p:nvCxnSpPr>
        <p:spPr bwMode="auto">
          <a:xfrm flipH="1" flipV="1">
            <a:off x="2822767" y="3811677"/>
            <a:ext cx="228073" cy="44914"/>
          </a:xfrm>
          <a:prstGeom prst="line">
            <a:avLst/>
          </a:prstGeom>
          <a:ln w="31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208E1E7D-0B38-42E0-AFDC-C3F2BAB96E07}"/>
              </a:ext>
            </a:extLst>
          </p:cNvPr>
          <p:cNvCxnSpPr>
            <a:stCxn id="62" idx="6"/>
            <a:endCxn id="61" idx="3"/>
          </p:cNvCxnSpPr>
          <p:nvPr/>
        </p:nvCxnSpPr>
        <p:spPr bwMode="auto">
          <a:xfrm flipV="1">
            <a:off x="2488021" y="3438591"/>
            <a:ext cx="78710" cy="7826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67847856-8463-4A53-B2E7-64FAF2C71F7E}"/>
              </a:ext>
            </a:extLst>
          </p:cNvPr>
          <p:cNvCxnSpPr>
            <a:stCxn id="53" idx="3"/>
            <a:endCxn id="52" idx="6"/>
          </p:cNvCxnSpPr>
          <p:nvPr/>
        </p:nvCxnSpPr>
        <p:spPr bwMode="auto">
          <a:xfrm flipH="1">
            <a:off x="2324471" y="3165146"/>
            <a:ext cx="830" cy="56079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8C01F2F9-CAA1-4AE5-A9A2-590A8D020BA6}"/>
              </a:ext>
            </a:extLst>
          </p:cNvPr>
          <p:cNvCxnSpPr>
            <a:stCxn id="99" idx="1"/>
            <a:endCxn id="131" idx="5"/>
          </p:cNvCxnSpPr>
          <p:nvPr/>
        </p:nvCxnSpPr>
        <p:spPr bwMode="auto">
          <a:xfrm flipH="1" flipV="1">
            <a:off x="2816368" y="4130255"/>
            <a:ext cx="93035" cy="96074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2BAD5C53-0223-42C5-84F8-8A9D34408D01}"/>
              </a:ext>
            </a:extLst>
          </p:cNvPr>
          <p:cNvCxnSpPr>
            <a:stCxn id="97" idx="7"/>
            <a:endCxn id="138" idx="3"/>
          </p:cNvCxnSpPr>
          <p:nvPr/>
        </p:nvCxnSpPr>
        <p:spPr bwMode="auto">
          <a:xfrm flipV="1">
            <a:off x="2691761" y="3823815"/>
            <a:ext cx="110691" cy="145160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AB06D4D8-C40E-48B4-993F-E8EC55A0FE11}"/>
              </a:ext>
            </a:extLst>
          </p:cNvPr>
          <p:cNvCxnSpPr>
            <a:stCxn id="79" idx="3"/>
            <a:endCxn id="77" idx="6"/>
          </p:cNvCxnSpPr>
          <p:nvPr/>
        </p:nvCxnSpPr>
        <p:spPr bwMode="auto">
          <a:xfrm flipH="1">
            <a:off x="2349915" y="3872890"/>
            <a:ext cx="185665" cy="34884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A60475FA-3A6B-4D0B-A163-B01A7E13551B}"/>
              </a:ext>
            </a:extLst>
          </p:cNvPr>
          <p:cNvCxnSpPr>
            <a:stCxn id="97" idx="1"/>
            <a:endCxn id="79" idx="5"/>
          </p:cNvCxnSpPr>
          <p:nvPr/>
        </p:nvCxnSpPr>
        <p:spPr bwMode="auto">
          <a:xfrm flipH="1" flipV="1">
            <a:off x="2567149" y="3872892"/>
            <a:ext cx="93040" cy="96082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13621457-12E0-441D-B655-F18621DEB485}"/>
              </a:ext>
            </a:extLst>
          </p:cNvPr>
          <p:cNvCxnSpPr>
            <a:stCxn id="79" idx="6"/>
            <a:endCxn id="83" idx="3"/>
          </p:cNvCxnSpPr>
          <p:nvPr/>
        </p:nvCxnSpPr>
        <p:spPr bwMode="auto">
          <a:xfrm flipV="1">
            <a:off x="2573691" y="3537246"/>
            <a:ext cx="246416" cy="319344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B3A8698E-0411-4CC6-9180-9F2128256889}"/>
              </a:ext>
            </a:extLst>
          </p:cNvPr>
          <p:cNvCxnSpPr>
            <a:endCxn id="62" idx="4"/>
          </p:cNvCxnSpPr>
          <p:nvPr/>
        </p:nvCxnSpPr>
        <p:spPr bwMode="auto">
          <a:xfrm flipV="1">
            <a:off x="2325220" y="3469472"/>
            <a:ext cx="140477" cy="120635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5C57E61-2CEB-47FE-8286-3420EDF1290D}"/>
              </a:ext>
            </a:extLst>
          </p:cNvPr>
          <p:cNvCxnSpPr/>
          <p:nvPr/>
        </p:nvCxnSpPr>
        <p:spPr bwMode="auto">
          <a:xfrm flipH="1">
            <a:off x="2567038" y="3452870"/>
            <a:ext cx="16404" cy="370941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9070F058-A789-47A9-9A5C-8F397B1B6682}"/>
              </a:ext>
            </a:extLst>
          </p:cNvPr>
          <p:cNvCxnSpPr/>
          <p:nvPr/>
        </p:nvCxnSpPr>
        <p:spPr bwMode="auto">
          <a:xfrm flipH="1">
            <a:off x="2155155" y="3750957"/>
            <a:ext cx="255724" cy="34319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656AE556-5D38-4ECB-8063-0FF120BBACC2}"/>
              </a:ext>
            </a:extLst>
          </p:cNvPr>
          <p:cNvCxnSpPr>
            <a:endCxn id="78" idx="7"/>
          </p:cNvCxnSpPr>
          <p:nvPr/>
        </p:nvCxnSpPr>
        <p:spPr bwMode="auto">
          <a:xfrm flipH="1">
            <a:off x="2079373" y="3814240"/>
            <a:ext cx="51139" cy="72161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D0A50626-EEA9-47C3-8CC1-6725C4E8B130}"/>
              </a:ext>
            </a:extLst>
          </p:cNvPr>
          <p:cNvCxnSpPr>
            <a:stCxn id="78" idx="4"/>
            <a:endCxn id="85" idx="5"/>
          </p:cNvCxnSpPr>
          <p:nvPr/>
        </p:nvCxnSpPr>
        <p:spPr bwMode="auto">
          <a:xfrm>
            <a:off x="2063588" y="3925757"/>
            <a:ext cx="80930" cy="158387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0DFAB76B-FBCF-437B-B0C7-BE0D6C5C4719}"/>
              </a:ext>
            </a:extLst>
          </p:cNvPr>
          <p:cNvCxnSpPr>
            <a:endCxn id="86" idx="7"/>
          </p:cNvCxnSpPr>
          <p:nvPr/>
        </p:nvCxnSpPr>
        <p:spPr bwMode="auto">
          <a:xfrm>
            <a:off x="2691632" y="4008327"/>
            <a:ext cx="129" cy="185832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A33D867A-2EBF-4D92-854A-716137B94AC8}"/>
              </a:ext>
            </a:extLst>
          </p:cNvPr>
          <p:cNvCxnSpPr>
            <a:endCxn id="131" idx="5"/>
          </p:cNvCxnSpPr>
          <p:nvPr/>
        </p:nvCxnSpPr>
        <p:spPr bwMode="auto">
          <a:xfrm flipV="1">
            <a:off x="2698170" y="4130255"/>
            <a:ext cx="118197" cy="80207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7806D883-DDCA-4B0B-B6D9-E7C5D8620870}"/>
              </a:ext>
            </a:extLst>
          </p:cNvPr>
          <p:cNvCxnSpPr>
            <a:endCxn id="138" idx="5"/>
          </p:cNvCxnSpPr>
          <p:nvPr/>
        </p:nvCxnSpPr>
        <p:spPr bwMode="auto">
          <a:xfrm flipV="1">
            <a:off x="2819962" y="3823812"/>
            <a:ext cx="14063" cy="267088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E1470258-98B7-491A-831D-D8032C87872A}"/>
              </a:ext>
            </a:extLst>
          </p:cNvPr>
          <p:cNvCxnSpPr>
            <a:stCxn id="86" idx="2"/>
            <a:endCxn id="89" idx="7"/>
          </p:cNvCxnSpPr>
          <p:nvPr/>
        </p:nvCxnSpPr>
        <p:spPr bwMode="auto">
          <a:xfrm flipH="1">
            <a:off x="2481480" y="4210462"/>
            <a:ext cx="172170" cy="104337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17E60819-63BF-49DC-94C6-8F105B53FC11}"/>
              </a:ext>
            </a:extLst>
          </p:cNvPr>
          <p:cNvCxnSpPr>
            <a:stCxn id="89" idx="3"/>
            <a:endCxn id="94" idx="6"/>
          </p:cNvCxnSpPr>
          <p:nvPr/>
        </p:nvCxnSpPr>
        <p:spPr bwMode="auto">
          <a:xfrm flipH="1">
            <a:off x="2349913" y="4347404"/>
            <a:ext cx="99998" cy="64124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AEA402DC-7432-49A3-BC9C-9A392D55F951}"/>
              </a:ext>
            </a:extLst>
          </p:cNvPr>
          <p:cNvCxnSpPr>
            <a:stCxn id="94" idx="4"/>
            <a:endCxn id="91" idx="6"/>
          </p:cNvCxnSpPr>
          <p:nvPr/>
        </p:nvCxnSpPr>
        <p:spPr bwMode="auto">
          <a:xfrm flipH="1" flipV="1">
            <a:off x="2243439" y="4367446"/>
            <a:ext cx="84150" cy="67136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CA465F6B-04C7-4831-A412-CDB0B1E0BD1D}"/>
              </a:ext>
            </a:extLst>
          </p:cNvPr>
          <p:cNvCxnSpPr>
            <a:stCxn id="91" idx="6"/>
            <a:endCxn id="95" idx="7"/>
          </p:cNvCxnSpPr>
          <p:nvPr/>
        </p:nvCxnSpPr>
        <p:spPr bwMode="auto">
          <a:xfrm flipH="1">
            <a:off x="2124027" y="4367445"/>
            <a:ext cx="119414" cy="51905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2CE3983E-8DFD-423F-B139-A3CBC72673F3}"/>
              </a:ext>
            </a:extLst>
          </p:cNvPr>
          <p:cNvCxnSpPr>
            <a:stCxn id="139" idx="6"/>
            <a:endCxn id="175" idx="2"/>
          </p:cNvCxnSpPr>
          <p:nvPr/>
        </p:nvCxnSpPr>
        <p:spPr bwMode="auto">
          <a:xfrm flipV="1">
            <a:off x="3196738" y="3954287"/>
            <a:ext cx="118703" cy="127493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4B598B54-5097-4757-82C4-D4FEF0C8B606}"/>
              </a:ext>
            </a:extLst>
          </p:cNvPr>
          <p:cNvCxnSpPr>
            <a:endCxn id="98" idx="3"/>
          </p:cNvCxnSpPr>
          <p:nvPr/>
        </p:nvCxnSpPr>
        <p:spPr bwMode="auto">
          <a:xfrm flipV="1">
            <a:off x="3095307" y="3808549"/>
            <a:ext cx="304748" cy="48041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64864D3B-E0F6-4125-8520-D6FD7D713D66}"/>
              </a:ext>
            </a:extLst>
          </p:cNvPr>
          <p:cNvCxnSpPr>
            <a:stCxn id="175" idx="6"/>
            <a:endCxn id="98" idx="5"/>
          </p:cNvCxnSpPr>
          <p:nvPr/>
        </p:nvCxnSpPr>
        <p:spPr bwMode="auto">
          <a:xfrm flipV="1">
            <a:off x="3378483" y="3808549"/>
            <a:ext cx="53142" cy="93509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5763D67-EA86-4FD6-A81F-36F0BAAC81B0}"/>
              </a:ext>
            </a:extLst>
          </p:cNvPr>
          <p:cNvCxnSpPr/>
          <p:nvPr/>
        </p:nvCxnSpPr>
        <p:spPr bwMode="auto">
          <a:xfrm>
            <a:off x="3267875" y="3662493"/>
            <a:ext cx="170066" cy="121963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3726A167-B3F4-4FB5-9AB9-AD75C21908D7}"/>
              </a:ext>
            </a:extLst>
          </p:cNvPr>
          <p:cNvCxnSpPr>
            <a:cxnSpLocks/>
            <a:endCxn id="174" idx="2"/>
          </p:cNvCxnSpPr>
          <p:nvPr/>
        </p:nvCxnSpPr>
        <p:spPr bwMode="auto">
          <a:xfrm flipV="1">
            <a:off x="3445726" y="3747891"/>
            <a:ext cx="127478" cy="37386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AD3354FB-FFEC-48EE-84C8-3CE0D55F02DB}"/>
              </a:ext>
            </a:extLst>
          </p:cNvPr>
          <p:cNvCxnSpPr>
            <a:stCxn id="174" idx="5"/>
            <a:endCxn id="127" idx="6"/>
          </p:cNvCxnSpPr>
          <p:nvPr/>
        </p:nvCxnSpPr>
        <p:spPr bwMode="auto">
          <a:xfrm flipV="1">
            <a:off x="3676761" y="3695734"/>
            <a:ext cx="213111" cy="21017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98CD090E-DE66-4B5C-9A9E-79D6DA5F6564}"/>
              </a:ext>
            </a:extLst>
          </p:cNvPr>
          <p:cNvCxnSpPr>
            <a:endCxn id="136" idx="1"/>
          </p:cNvCxnSpPr>
          <p:nvPr/>
        </p:nvCxnSpPr>
        <p:spPr bwMode="auto">
          <a:xfrm flipV="1">
            <a:off x="3889590" y="3633323"/>
            <a:ext cx="158951" cy="62414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9256C44D-6981-41FA-B359-20C42A536D6E}"/>
              </a:ext>
            </a:extLst>
          </p:cNvPr>
          <p:cNvCxnSpPr>
            <a:stCxn id="136" idx="1"/>
            <a:endCxn id="130" idx="5"/>
          </p:cNvCxnSpPr>
          <p:nvPr/>
        </p:nvCxnSpPr>
        <p:spPr bwMode="auto">
          <a:xfrm flipH="1" flipV="1">
            <a:off x="3870631" y="3386045"/>
            <a:ext cx="177910" cy="247278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5518CE02-09AA-4A11-82CD-734942842F32}"/>
              </a:ext>
            </a:extLst>
          </p:cNvPr>
          <p:cNvCxnSpPr>
            <a:stCxn id="124" idx="6"/>
            <a:endCxn id="127" idx="4"/>
          </p:cNvCxnSpPr>
          <p:nvPr/>
        </p:nvCxnSpPr>
        <p:spPr bwMode="auto">
          <a:xfrm flipV="1">
            <a:off x="3718539" y="3718791"/>
            <a:ext cx="149011" cy="88721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7554B34C-BC3F-4064-B6CD-C645B4DF067A}"/>
              </a:ext>
            </a:extLst>
          </p:cNvPr>
          <p:cNvCxnSpPr>
            <a:stCxn id="99" idx="5"/>
            <a:endCxn id="120" idx="1"/>
          </p:cNvCxnSpPr>
          <p:nvPr/>
        </p:nvCxnSpPr>
        <p:spPr bwMode="auto">
          <a:xfrm>
            <a:off x="2940972" y="4258931"/>
            <a:ext cx="93046" cy="96082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BF48AAE6-9D77-4181-8344-F49C43776484}"/>
              </a:ext>
            </a:extLst>
          </p:cNvPr>
          <p:cNvCxnSpPr>
            <a:endCxn id="87" idx="7"/>
          </p:cNvCxnSpPr>
          <p:nvPr/>
        </p:nvCxnSpPr>
        <p:spPr bwMode="auto">
          <a:xfrm flipH="1">
            <a:off x="2870883" y="4265685"/>
            <a:ext cx="50881" cy="73240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0F5F14E7-016E-47F4-8F69-6EF79DEAFACC}"/>
              </a:ext>
            </a:extLst>
          </p:cNvPr>
          <p:cNvCxnSpPr>
            <a:stCxn id="89" idx="6"/>
            <a:endCxn id="88" idx="3"/>
          </p:cNvCxnSpPr>
          <p:nvPr/>
        </p:nvCxnSpPr>
        <p:spPr bwMode="auto">
          <a:xfrm>
            <a:off x="2488022" y="4331101"/>
            <a:ext cx="102074" cy="86537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A313FF8A-3E4E-487E-94EA-B999EB8228B2}"/>
              </a:ext>
            </a:extLst>
          </p:cNvPr>
          <p:cNvCxnSpPr>
            <a:stCxn id="92" idx="5"/>
            <a:endCxn id="93" idx="2"/>
          </p:cNvCxnSpPr>
          <p:nvPr/>
        </p:nvCxnSpPr>
        <p:spPr bwMode="auto">
          <a:xfrm>
            <a:off x="2263417" y="4580633"/>
            <a:ext cx="55346" cy="56081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09F43B46-6EC7-4FE2-91EF-0548D2055209}"/>
              </a:ext>
            </a:extLst>
          </p:cNvPr>
          <p:cNvCxnSpPr>
            <a:stCxn id="93" idx="5"/>
            <a:endCxn id="90" idx="4"/>
          </p:cNvCxnSpPr>
          <p:nvPr/>
        </p:nvCxnSpPr>
        <p:spPr bwMode="auto">
          <a:xfrm flipV="1">
            <a:off x="2356871" y="4563262"/>
            <a:ext cx="103113" cy="89755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C49FDC05-4E9B-446E-9027-9E38578EB6E6}"/>
              </a:ext>
            </a:extLst>
          </p:cNvPr>
          <p:cNvCxnSpPr>
            <a:stCxn id="90" idx="5"/>
            <a:endCxn id="96" idx="0"/>
          </p:cNvCxnSpPr>
          <p:nvPr/>
        </p:nvCxnSpPr>
        <p:spPr bwMode="auto">
          <a:xfrm>
            <a:off x="2475768" y="4556510"/>
            <a:ext cx="59222" cy="49113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4A5159EE-1585-442C-B969-13B282B86137}"/>
              </a:ext>
            </a:extLst>
          </p:cNvPr>
          <p:cNvCxnSpPr>
            <a:endCxn id="88" idx="4"/>
          </p:cNvCxnSpPr>
          <p:nvPr/>
        </p:nvCxnSpPr>
        <p:spPr bwMode="auto">
          <a:xfrm flipV="1">
            <a:off x="2560084" y="4424390"/>
            <a:ext cx="45797" cy="186178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BEB4E27B-6D42-4F5C-A1B2-109E76ACAFA1}"/>
              </a:ext>
            </a:extLst>
          </p:cNvPr>
          <p:cNvCxnSpPr>
            <a:stCxn id="88" idx="7"/>
            <a:endCxn id="87" idx="2"/>
          </p:cNvCxnSpPr>
          <p:nvPr/>
        </p:nvCxnSpPr>
        <p:spPr bwMode="auto">
          <a:xfrm flipV="1">
            <a:off x="2621666" y="4355227"/>
            <a:ext cx="211111" cy="29809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8AB23045-8AE1-458E-B659-55D448BCD4F6}"/>
              </a:ext>
            </a:extLst>
          </p:cNvPr>
          <p:cNvCxnSpPr>
            <a:stCxn id="100" idx="0"/>
            <a:endCxn id="87" idx="5"/>
          </p:cNvCxnSpPr>
          <p:nvPr/>
        </p:nvCxnSpPr>
        <p:spPr bwMode="auto">
          <a:xfrm flipV="1">
            <a:off x="2862891" y="4371526"/>
            <a:ext cx="7997" cy="137588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E7760217-7EE8-425F-9271-6B0E2D924586}"/>
              </a:ext>
            </a:extLst>
          </p:cNvPr>
          <p:cNvCxnSpPr>
            <a:endCxn id="101" idx="7"/>
          </p:cNvCxnSpPr>
          <p:nvPr/>
        </p:nvCxnSpPr>
        <p:spPr bwMode="auto">
          <a:xfrm flipH="1">
            <a:off x="2915536" y="4404557"/>
            <a:ext cx="135128" cy="261967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5381DD4A-5BB7-4214-B034-C7277A7A059D}"/>
              </a:ext>
            </a:extLst>
          </p:cNvPr>
          <p:cNvCxnSpPr/>
          <p:nvPr/>
        </p:nvCxnSpPr>
        <p:spPr bwMode="auto">
          <a:xfrm flipH="1">
            <a:off x="2291167" y="3999601"/>
            <a:ext cx="362361" cy="137405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7F146736-083E-4620-AB8A-90807F544591}"/>
              </a:ext>
            </a:extLst>
          </p:cNvPr>
          <p:cNvCxnSpPr>
            <a:stCxn id="120" idx="6"/>
            <a:endCxn id="105" idx="1"/>
          </p:cNvCxnSpPr>
          <p:nvPr/>
        </p:nvCxnSpPr>
        <p:spPr bwMode="auto">
          <a:xfrm>
            <a:off x="3072125" y="4371315"/>
            <a:ext cx="164380" cy="48036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08ACB670-294A-4DAA-B45B-6EA02952C82B}"/>
              </a:ext>
            </a:extLst>
          </p:cNvPr>
          <p:cNvCxnSpPr>
            <a:endCxn id="106" idx="2"/>
          </p:cNvCxnSpPr>
          <p:nvPr/>
        </p:nvCxnSpPr>
        <p:spPr bwMode="auto">
          <a:xfrm>
            <a:off x="3273809" y="4438094"/>
            <a:ext cx="197586" cy="9356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D07AE88B-D696-4553-9953-C6C3C99E3227}"/>
              </a:ext>
            </a:extLst>
          </p:cNvPr>
          <p:cNvCxnSpPr>
            <a:stCxn id="106" idx="6"/>
            <a:endCxn id="107" idx="3"/>
          </p:cNvCxnSpPr>
          <p:nvPr/>
        </p:nvCxnSpPr>
        <p:spPr bwMode="auto">
          <a:xfrm flipV="1">
            <a:off x="3516046" y="4427829"/>
            <a:ext cx="156588" cy="19621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94B28A06-8EEE-467A-874D-80949462E207}"/>
              </a:ext>
            </a:extLst>
          </p:cNvPr>
          <p:cNvCxnSpPr>
            <a:endCxn id="112" idx="3"/>
          </p:cNvCxnSpPr>
          <p:nvPr/>
        </p:nvCxnSpPr>
        <p:spPr bwMode="auto">
          <a:xfrm flipV="1">
            <a:off x="3710490" y="4325418"/>
            <a:ext cx="115831" cy="83472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36F4C4A4-C627-4D29-BC7B-80E9D9C4A7E0}"/>
              </a:ext>
            </a:extLst>
          </p:cNvPr>
          <p:cNvCxnSpPr>
            <a:stCxn id="112" idx="6"/>
            <a:endCxn id="113" idx="2"/>
          </p:cNvCxnSpPr>
          <p:nvPr/>
        </p:nvCxnSpPr>
        <p:spPr bwMode="auto">
          <a:xfrm flipV="1">
            <a:off x="3864430" y="4298933"/>
            <a:ext cx="97616" cy="10185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7FDD737C-D567-4135-95D7-5C8170AFE685}"/>
              </a:ext>
            </a:extLst>
          </p:cNvPr>
          <p:cNvCxnSpPr>
            <a:stCxn id="113" idx="6"/>
            <a:endCxn id="110" idx="2"/>
          </p:cNvCxnSpPr>
          <p:nvPr/>
        </p:nvCxnSpPr>
        <p:spPr bwMode="auto">
          <a:xfrm flipV="1">
            <a:off x="4006694" y="4284167"/>
            <a:ext cx="79960" cy="14767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A25874C8-DC01-4D42-ACC5-0CB919DF78AB}"/>
              </a:ext>
            </a:extLst>
          </p:cNvPr>
          <p:cNvCxnSpPr>
            <a:endCxn id="126" idx="0"/>
          </p:cNvCxnSpPr>
          <p:nvPr/>
        </p:nvCxnSpPr>
        <p:spPr bwMode="auto">
          <a:xfrm>
            <a:off x="3743455" y="4893007"/>
            <a:ext cx="33479" cy="106703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646598C8-A0F9-4E80-AFD9-D9251E0A34DC}"/>
              </a:ext>
            </a:extLst>
          </p:cNvPr>
          <p:cNvCxnSpPr>
            <a:stCxn id="126" idx="5"/>
            <a:endCxn id="134" idx="0"/>
          </p:cNvCxnSpPr>
          <p:nvPr/>
        </p:nvCxnSpPr>
        <p:spPr bwMode="auto">
          <a:xfrm>
            <a:off x="3792715" y="5039063"/>
            <a:ext cx="4739" cy="81284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3DF112F5-7226-48F1-B111-3A521567216C}"/>
              </a:ext>
            </a:extLst>
          </p:cNvPr>
          <p:cNvCxnSpPr>
            <a:stCxn id="116" idx="6"/>
            <a:endCxn id="119" idx="3"/>
          </p:cNvCxnSpPr>
          <p:nvPr/>
        </p:nvCxnSpPr>
        <p:spPr bwMode="auto">
          <a:xfrm>
            <a:off x="3864431" y="4757357"/>
            <a:ext cx="119730" cy="112816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E2D70D5A-5A0E-4598-BE20-A4CFB4881369}"/>
              </a:ext>
            </a:extLst>
          </p:cNvPr>
          <p:cNvCxnSpPr>
            <a:stCxn id="104" idx="3"/>
          </p:cNvCxnSpPr>
          <p:nvPr/>
        </p:nvCxnSpPr>
        <p:spPr bwMode="auto">
          <a:xfrm flipH="1">
            <a:off x="3445502" y="4629944"/>
            <a:ext cx="113186" cy="127412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701A494B-BD3F-41B6-8515-617972631411}"/>
              </a:ext>
            </a:extLst>
          </p:cNvPr>
          <p:cNvCxnSpPr>
            <a:stCxn id="122" idx="4"/>
            <a:endCxn id="132" idx="0"/>
          </p:cNvCxnSpPr>
          <p:nvPr/>
        </p:nvCxnSpPr>
        <p:spPr bwMode="auto">
          <a:xfrm flipH="1">
            <a:off x="3400266" y="4780410"/>
            <a:ext cx="23362" cy="102682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1FB60519-CADF-4BAD-9172-45106F6DF5CA}"/>
              </a:ext>
            </a:extLst>
          </p:cNvPr>
          <p:cNvCxnSpPr>
            <a:stCxn id="122" idx="6"/>
            <a:endCxn id="123" idx="6"/>
          </p:cNvCxnSpPr>
          <p:nvPr/>
        </p:nvCxnSpPr>
        <p:spPr bwMode="auto">
          <a:xfrm>
            <a:off x="3445952" y="4757354"/>
            <a:ext cx="124613" cy="128681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E65C9AB1-FB38-4B99-BAF3-80F8F01316B8}"/>
              </a:ext>
            </a:extLst>
          </p:cNvPr>
          <p:cNvCxnSpPr>
            <a:endCxn id="117" idx="7"/>
          </p:cNvCxnSpPr>
          <p:nvPr/>
        </p:nvCxnSpPr>
        <p:spPr bwMode="auto">
          <a:xfrm>
            <a:off x="3596554" y="4634368"/>
            <a:ext cx="152306" cy="219284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C0BF3E1D-D77A-477D-A079-1AA91DF76428}"/>
              </a:ext>
            </a:extLst>
          </p:cNvPr>
          <p:cNvCxnSpPr>
            <a:stCxn id="104" idx="6"/>
            <a:endCxn id="116" idx="0"/>
          </p:cNvCxnSpPr>
          <p:nvPr/>
        </p:nvCxnSpPr>
        <p:spPr bwMode="auto">
          <a:xfrm>
            <a:off x="3596801" y="4613644"/>
            <a:ext cx="245306" cy="120656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8B678DAB-2B45-40DB-9DF7-E53D615EDBE0}"/>
              </a:ext>
            </a:extLst>
          </p:cNvPr>
          <p:cNvCxnSpPr>
            <a:stCxn id="106" idx="5"/>
            <a:endCxn id="104" idx="0"/>
          </p:cNvCxnSpPr>
          <p:nvPr/>
        </p:nvCxnSpPr>
        <p:spPr bwMode="auto">
          <a:xfrm>
            <a:off x="3509508" y="4463750"/>
            <a:ext cx="64969" cy="126839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C22234C6-BE14-4290-ADB1-349EA50963B9}"/>
              </a:ext>
            </a:extLst>
          </p:cNvPr>
          <p:cNvCxnSpPr>
            <a:stCxn id="106" idx="3"/>
            <a:endCxn id="121" idx="7"/>
          </p:cNvCxnSpPr>
          <p:nvPr/>
        </p:nvCxnSpPr>
        <p:spPr bwMode="auto">
          <a:xfrm flipH="1">
            <a:off x="3314804" y="4463752"/>
            <a:ext cx="163133" cy="148622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BF0909CA-4D14-466D-B375-AA8D5600B397}"/>
              </a:ext>
            </a:extLst>
          </p:cNvPr>
          <p:cNvCxnSpPr/>
          <p:nvPr/>
        </p:nvCxnSpPr>
        <p:spPr bwMode="auto">
          <a:xfrm flipV="1">
            <a:off x="3704667" y="4422558"/>
            <a:ext cx="202758" cy="5209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F3D3A808-33C9-41FE-A0CB-F4C2F8A97F06}"/>
              </a:ext>
            </a:extLst>
          </p:cNvPr>
          <p:cNvCxnSpPr>
            <a:stCxn id="114" idx="2"/>
            <a:endCxn id="118" idx="5"/>
          </p:cNvCxnSpPr>
          <p:nvPr/>
        </p:nvCxnSpPr>
        <p:spPr bwMode="auto">
          <a:xfrm flipH="1" flipV="1">
            <a:off x="3945642" y="4443913"/>
            <a:ext cx="123361" cy="64122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C7B1C5E8-BCA0-4E6C-BDF8-612EECED30BE}"/>
              </a:ext>
            </a:extLst>
          </p:cNvPr>
          <p:cNvCxnSpPr>
            <a:stCxn id="107" idx="4"/>
            <a:endCxn id="115" idx="1"/>
          </p:cNvCxnSpPr>
          <p:nvPr/>
        </p:nvCxnSpPr>
        <p:spPr bwMode="auto">
          <a:xfrm>
            <a:off x="3688422" y="4434583"/>
            <a:ext cx="62095" cy="103265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4001F70B-1BA2-4E55-AC0A-471219D40058}"/>
              </a:ext>
            </a:extLst>
          </p:cNvPr>
          <p:cNvCxnSpPr>
            <a:stCxn id="105" idx="5"/>
            <a:endCxn id="111" idx="6"/>
          </p:cNvCxnSpPr>
          <p:nvPr/>
        </p:nvCxnSpPr>
        <p:spPr bwMode="auto">
          <a:xfrm flipH="1">
            <a:off x="3196735" y="4451952"/>
            <a:ext cx="71345" cy="48045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Oval 243">
            <a:extLst>
              <a:ext uri="{FF2B5EF4-FFF2-40B4-BE49-F238E27FC236}">
                <a16:creationId xmlns:a16="http://schemas.microsoft.com/office/drawing/2014/main" id="{7431A19E-96BE-4981-B66A-54FC49E8C203}"/>
              </a:ext>
            </a:extLst>
          </p:cNvPr>
          <p:cNvSpPr/>
          <p:nvPr/>
        </p:nvSpPr>
        <p:spPr bwMode="auto">
          <a:xfrm rot="19275826">
            <a:off x="1883300" y="3314117"/>
            <a:ext cx="116122" cy="119917"/>
          </a:xfrm>
          <a:prstGeom prst="ellipse">
            <a:avLst/>
          </a:prstGeom>
          <a:solidFill>
            <a:srgbClr val="00FF00"/>
          </a:solidFill>
          <a:ln>
            <a:solidFill>
              <a:srgbClr val="53D2FF"/>
            </a:solidFill>
          </a:ln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137160" h="137160"/>
            <a:bevelB w="137160" h="13716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35" tIns="10868" rIns="21735" bIns="1086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altLang="en-US" sz="825">
                <a:solidFill>
                  <a:srgbClr val="FFFFFF"/>
                </a:solidFill>
                <a:cs typeface="Times New Roman" panose="02020603050405020304" pitchFamily="18" charset="0"/>
              </a:rPr>
              <a:t> </a:t>
            </a:r>
            <a:endParaRPr lang="en-US" altLang="en-US" sz="825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8428AB02-9E66-446B-9131-591E3D9B20F7}"/>
              </a:ext>
            </a:extLst>
          </p:cNvPr>
          <p:cNvSpPr/>
          <p:nvPr/>
        </p:nvSpPr>
        <p:spPr bwMode="auto">
          <a:xfrm rot="19275826">
            <a:off x="2232221" y="3548056"/>
            <a:ext cx="116122" cy="119917"/>
          </a:xfrm>
          <a:prstGeom prst="ellipse">
            <a:avLst/>
          </a:prstGeom>
          <a:solidFill>
            <a:srgbClr val="00FF00"/>
          </a:solidFill>
          <a:ln>
            <a:solidFill>
              <a:srgbClr val="53D2FF"/>
            </a:solidFill>
          </a:ln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137160" h="137160"/>
            <a:bevelB w="137160" h="13716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35" tIns="10868" rIns="21735" bIns="1086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altLang="en-US" sz="825">
                <a:solidFill>
                  <a:srgbClr val="FFFFFF"/>
                </a:solidFill>
                <a:cs typeface="Times New Roman" panose="02020603050405020304" pitchFamily="18" charset="0"/>
              </a:rPr>
              <a:t> </a:t>
            </a:r>
            <a:endParaRPr lang="en-US" altLang="en-US" sz="825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6244C4F2-8171-4DB5-8C9B-2E808E3E3FDA}"/>
              </a:ext>
            </a:extLst>
          </p:cNvPr>
          <p:cNvSpPr/>
          <p:nvPr/>
        </p:nvSpPr>
        <p:spPr bwMode="auto">
          <a:xfrm rot="19275826">
            <a:off x="3644019" y="3261748"/>
            <a:ext cx="116122" cy="119917"/>
          </a:xfrm>
          <a:prstGeom prst="ellipse">
            <a:avLst/>
          </a:prstGeom>
          <a:solidFill>
            <a:srgbClr val="00FF00"/>
          </a:solidFill>
          <a:ln>
            <a:solidFill>
              <a:srgbClr val="53D2FF"/>
            </a:solidFill>
          </a:ln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137160" h="137160"/>
            <a:bevelB w="137160" h="13716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35" tIns="10868" rIns="21735" bIns="1086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altLang="en-US" sz="825">
                <a:solidFill>
                  <a:srgbClr val="FFFFFF"/>
                </a:solidFill>
                <a:cs typeface="Times New Roman" panose="02020603050405020304" pitchFamily="18" charset="0"/>
              </a:rPr>
              <a:t> </a:t>
            </a:r>
            <a:endParaRPr lang="en-US" altLang="en-US" sz="825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72A090FE-016B-43B6-9817-96EFD41F0AB2}"/>
              </a:ext>
            </a:extLst>
          </p:cNvPr>
          <p:cNvSpPr/>
          <p:nvPr/>
        </p:nvSpPr>
        <p:spPr bwMode="auto">
          <a:xfrm rot="19275826">
            <a:off x="2800254" y="4295499"/>
            <a:ext cx="116122" cy="119917"/>
          </a:xfrm>
          <a:prstGeom prst="ellipse">
            <a:avLst/>
          </a:prstGeom>
          <a:solidFill>
            <a:srgbClr val="00FF00"/>
          </a:solidFill>
          <a:ln>
            <a:solidFill>
              <a:srgbClr val="53D2FF"/>
            </a:solidFill>
          </a:ln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137160" h="137160"/>
            <a:bevelB w="137160" h="13716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35" tIns="10868" rIns="21735" bIns="1086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altLang="en-US" sz="825">
                <a:solidFill>
                  <a:srgbClr val="FFFFFF"/>
                </a:solidFill>
                <a:cs typeface="Times New Roman" panose="02020603050405020304" pitchFamily="18" charset="0"/>
              </a:rPr>
              <a:t> </a:t>
            </a:r>
            <a:endParaRPr lang="en-US" altLang="en-US" sz="825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ACD4FDAC-907B-4A6A-A68E-1AE320D902F6}"/>
              </a:ext>
            </a:extLst>
          </p:cNvPr>
          <p:cNvSpPr/>
          <p:nvPr/>
        </p:nvSpPr>
        <p:spPr bwMode="auto">
          <a:xfrm rot="19275826">
            <a:off x="2427932" y="4273399"/>
            <a:ext cx="116122" cy="119917"/>
          </a:xfrm>
          <a:prstGeom prst="ellipse">
            <a:avLst/>
          </a:prstGeom>
          <a:solidFill>
            <a:srgbClr val="00FF00"/>
          </a:solidFill>
          <a:ln>
            <a:solidFill>
              <a:srgbClr val="53D2FF"/>
            </a:solidFill>
          </a:ln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137160" h="137160"/>
            <a:bevelB w="137160" h="13716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35" tIns="10868" rIns="21735" bIns="1086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altLang="en-US" sz="825">
                <a:solidFill>
                  <a:srgbClr val="FFFFFF"/>
                </a:solidFill>
                <a:cs typeface="Times New Roman" panose="02020603050405020304" pitchFamily="18" charset="0"/>
              </a:rPr>
              <a:t> </a:t>
            </a:r>
            <a:endParaRPr lang="en-US" altLang="en-US" sz="825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A39B1BB7-0870-43B5-BCA0-68992DB1E9B8}"/>
              </a:ext>
            </a:extLst>
          </p:cNvPr>
          <p:cNvSpPr/>
          <p:nvPr/>
        </p:nvSpPr>
        <p:spPr bwMode="auto">
          <a:xfrm rot="19275826">
            <a:off x="3445516" y="4406314"/>
            <a:ext cx="116122" cy="119917"/>
          </a:xfrm>
          <a:prstGeom prst="ellipse">
            <a:avLst/>
          </a:prstGeom>
          <a:solidFill>
            <a:srgbClr val="00FF00"/>
          </a:solidFill>
          <a:ln>
            <a:solidFill>
              <a:srgbClr val="53D2FF"/>
            </a:solidFill>
          </a:ln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137160" h="137160"/>
            <a:bevelB w="137160" h="13716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35" tIns="10868" rIns="21735" bIns="1086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altLang="en-US" sz="825">
                <a:solidFill>
                  <a:srgbClr val="FFFFFF"/>
                </a:solidFill>
                <a:cs typeface="Times New Roman" panose="02020603050405020304" pitchFamily="18" charset="0"/>
              </a:rPr>
              <a:t> </a:t>
            </a:r>
            <a:endParaRPr lang="en-US" altLang="en-US" sz="825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12191EF5-EB87-4F99-89A6-2A8048B92651}"/>
              </a:ext>
            </a:extLst>
          </p:cNvPr>
          <p:cNvSpPr/>
          <p:nvPr/>
        </p:nvSpPr>
        <p:spPr bwMode="auto">
          <a:xfrm rot="19275826">
            <a:off x="2699037" y="3363679"/>
            <a:ext cx="80452" cy="83081"/>
          </a:xfrm>
          <a:prstGeom prst="ellipse">
            <a:avLst/>
          </a:prstGeom>
          <a:solidFill>
            <a:schemeClr val="accent1"/>
          </a:solidFill>
          <a:ln>
            <a:solidFill>
              <a:srgbClr val="53D2FF"/>
            </a:solidFill>
          </a:ln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137160" h="137160"/>
            <a:bevelB w="137160" h="13716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35" tIns="10868" rIns="21735" bIns="1086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altLang="en-US" sz="825">
                <a:solidFill>
                  <a:srgbClr val="FFFFFF"/>
                </a:solidFill>
                <a:cs typeface="Times New Roman" panose="02020603050405020304" pitchFamily="18" charset="0"/>
              </a:rPr>
              <a:t> </a:t>
            </a:r>
            <a:endParaRPr lang="en-US" altLang="en-US" sz="825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3A9542F6-957B-43DB-863B-09F9CEF55A13}"/>
              </a:ext>
            </a:extLst>
          </p:cNvPr>
          <p:cNvSpPr/>
          <p:nvPr/>
        </p:nvSpPr>
        <p:spPr bwMode="auto">
          <a:xfrm rot="19275826">
            <a:off x="2521923" y="3817856"/>
            <a:ext cx="80452" cy="83081"/>
          </a:xfrm>
          <a:prstGeom prst="ellipse">
            <a:avLst/>
          </a:prstGeom>
          <a:solidFill>
            <a:schemeClr val="accent1"/>
          </a:solidFill>
          <a:ln>
            <a:solidFill>
              <a:srgbClr val="53D2FF"/>
            </a:solidFill>
          </a:ln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137160" h="137160"/>
            <a:bevelB w="137160" h="13716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35" tIns="10868" rIns="21735" bIns="1086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altLang="en-US" sz="825">
                <a:solidFill>
                  <a:srgbClr val="FFFFFF"/>
                </a:solidFill>
                <a:cs typeface="Times New Roman" panose="02020603050405020304" pitchFamily="18" charset="0"/>
              </a:rPr>
              <a:t> </a:t>
            </a:r>
            <a:endParaRPr lang="en-US" altLang="en-US" sz="825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967ECA44-02D3-4C1D-9828-9C8E3B3F6996}"/>
              </a:ext>
            </a:extLst>
          </p:cNvPr>
          <p:cNvSpPr/>
          <p:nvPr/>
        </p:nvSpPr>
        <p:spPr bwMode="auto">
          <a:xfrm rot="19275826">
            <a:off x="3390067" y="4708326"/>
            <a:ext cx="80452" cy="83081"/>
          </a:xfrm>
          <a:prstGeom prst="ellipse">
            <a:avLst/>
          </a:prstGeom>
          <a:solidFill>
            <a:schemeClr val="accent1"/>
          </a:solidFill>
          <a:ln>
            <a:solidFill>
              <a:srgbClr val="53D2FF"/>
            </a:solidFill>
          </a:ln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137160" h="137160"/>
            <a:bevelB w="137160" h="13716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35" tIns="10868" rIns="21735" bIns="1086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altLang="en-US" sz="825">
                <a:solidFill>
                  <a:srgbClr val="FFFFFF"/>
                </a:solidFill>
                <a:cs typeface="Times New Roman" panose="02020603050405020304" pitchFamily="18" charset="0"/>
              </a:rPr>
              <a:t> </a:t>
            </a:r>
            <a:endParaRPr lang="en-US" altLang="en-US" sz="825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179BB9B7-1EFE-4DF0-98AA-46BEBE90476D}"/>
              </a:ext>
            </a:extLst>
          </p:cNvPr>
          <p:cNvSpPr/>
          <p:nvPr/>
        </p:nvSpPr>
        <p:spPr bwMode="auto">
          <a:xfrm rot="19275826">
            <a:off x="3893241" y="4377010"/>
            <a:ext cx="80452" cy="83081"/>
          </a:xfrm>
          <a:prstGeom prst="ellipse">
            <a:avLst/>
          </a:prstGeom>
          <a:solidFill>
            <a:schemeClr val="accent1"/>
          </a:solidFill>
          <a:ln>
            <a:solidFill>
              <a:srgbClr val="53D2FF"/>
            </a:solidFill>
          </a:ln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137160" h="137160"/>
            <a:bevelB w="137160" h="13716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35" tIns="10868" rIns="21735" bIns="1086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altLang="en-US" sz="825">
                <a:solidFill>
                  <a:srgbClr val="FFFFFF"/>
                </a:solidFill>
                <a:cs typeface="Times New Roman" panose="02020603050405020304" pitchFamily="18" charset="0"/>
              </a:rPr>
              <a:t> </a:t>
            </a:r>
            <a:endParaRPr lang="en-US" altLang="en-US" sz="825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75A48E41-697C-4B24-8825-24EDB13A76DC}"/>
              </a:ext>
            </a:extLst>
          </p:cNvPr>
          <p:cNvSpPr/>
          <p:nvPr/>
        </p:nvSpPr>
        <p:spPr bwMode="auto">
          <a:xfrm>
            <a:off x="3648118" y="3045365"/>
            <a:ext cx="44021" cy="4546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altLang="en-US" sz="825">
                <a:solidFill>
                  <a:srgbClr val="FFFFFF"/>
                </a:solidFill>
                <a:cs typeface="Times New Roman" panose="02020603050405020304" pitchFamily="18" charset="0"/>
              </a:rPr>
              <a:t> </a:t>
            </a:r>
            <a:endParaRPr lang="en-US" altLang="en-US" sz="825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B9C5AE7F-7E55-4800-9358-A703ABBF7A87}"/>
              </a:ext>
            </a:extLst>
          </p:cNvPr>
          <p:cNvSpPr/>
          <p:nvPr/>
        </p:nvSpPr>
        <p:spPr bwMode="auto">
          <a:xfrm>
            <a:off x="3377917" y="3360154"/>
            <a:ext cx="44021" cy="4546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altLang="en-US" sz="825">
                <a:solidFill>
                  <a:srgbClr val="FFFFFF"/>
                </a:solidFill>
                <a:cs typeface="Times New Roman" panose="02020603050405020304" pitchFamily="18" charset="0"/>
              </a:rPr>
              <a:t> </a:t>
            </a:r>
            <a:endParaRPr lang="en-US" altLang="en-US" sz="825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81FD9A8A-6FF1-4C79-B93B-B57F96B19BAD}"/>
              </a:ext>
            </a:extLst>
          </p:cNvPr>
          <p:cNvCxnSpPr>
            <a:stCxn id="103" idx="7"/>
            <a:endCxn id="254" idx="3"/>
          </p:cNvCxnSpPr>
          <p:nvPr/>
        </p:nvCxnSpPr>
        <p:spPr bwMode="auto">
          <a:xfrm flipV="1">
            <a:off x="3509506" y="3084166"/>
            <a:ext cx="145061" cy="112715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8B0F33EF-3B9A-47A0-96D2-C010A248FBC6}"/>
              </a:ext>
            </a:extLst>
          </p:cNvPr>
          <p:cNvCxnSpPr>
            <a:endCxn id="103" idx="4"/>
          </p:cNvCxnSpPr>
          <p:nvPr/>
        </p:nvCxnSpPr>
        <p:spPr bwMode="auto">
          <a:xfrm flipV="1">
            <a:off x="3403557" y="3236237"/>
            <a:ext cx="90163" cy="166545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Oval 257">
            <a:extLst>
              <a:ext uri="{FF2B5EF4-FFF2-40B4-BE49-F238E27FC236}">
                <a16:creationId xmlns:a16="http://schemas.microsoft.com/office/drawing/2014/main" id="{AAA84028-94E0-4B9A-8A59-9FB98ACF91D8}"/>
              </a:ext>
            </a:extLst>
          </p:cNvPr>
          <p:cNvSpPr/>
          <p:nvPr/>
        </p:nvSpPr>
        <p:spPr bwMode="auto">
          <a:xfrm>
            <a:off x="4087003" y="3398244"/>
            <a:ext cx="44021" cy="4546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altLang="en-US" sz="825">
                <a:solidFill>
                  <a:srgbClr val="FFFFFF"/>
                </a:solidFill>
                <a:cs typeface="Times New Roman" panose="02020603050405020304" pitchFamily="18" charset="0"/>
              </a:rPr>
              <a:t> </a:t>
            </a:r>
            <a:endParaRPr lang="en-US" altLang="en-US" sz="825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D24D4E6D-F9ED-4BA1-B03C-9D46533A8D7D}"/>
              </a:ext>
            </a:extLst>
          </p:cNvPr>
          <p:cNvSpPr/>
          <p:nvPr/>
        </p:nvSpPr>
        <p:spPr bwMode="auto">
          <a:xfrm>
            <a:off x="3192860" y="3248370"/>
            <a:ext cx="44021" cy="4546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altLang="en-US" sz="825">
                <a:solidFill>
                  <a:srgbClr val="FFFFFF"/>
                </a:solidFill>
                <a:cs typeface="Times New Roman" panose="02020603050405020304" pitchFamily="18" charset="0"/>
              </a:rPr>
              <a:t> </a:t>
            </a:r>
            <a:endParaRPr lang="en-US" altLang="en-US" sz="825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64E50194-3A2B-4FA7-965F-ED01052E7E7C}"/>
              </a:ext>
            </a:extLst>
          </p:cNvPr>
          <p:cNvCxnSpPr>
            <a:stCxn id="102" idx="1"/>
            <a:endCxn id="259" idx="4"/>
          </p:cNvCxnSpPr>
          <p:nvPr/>
        </p:nvCxnSpPr>
        <p:spPr bwMode="auto">
          <a:xfrm flipH="1" flipV="1">
            <a:off x="3214872" y="3293828"/>
            <a:ext cx="37208" cy="85889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34A2397C-F508-49FA-AB7D-5FE1852E4503}"/>
              </a:ext>
            </a:extLst>
          </p:cNvPr>
          <p:cNvCxnSpPr>
            <a:endCxn id="258" idx="4"/>
          </p:cNvCxnSpPr>
          <p:nvPr/>
        </p:nvCxnSpPr>
        <p:spPr bwMode="auto">
          <a:xfrm flipV="1">
            <a:off x="4068701" y="3443702"/>
            <a:ext cx="40316" cy="181738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Oval 261">
            <a:extLst>
              <a:ext uri="{FF2B5EF4-FFF2-40B4-BE49-F238E27FC236}">
                <a16:creationId xmlns:a16="http://schemas.microsoft.com/office/drawing/2014/main" id="{0329A1BA-0083-428A-9099-FFE6F1352CFA}"/>
              </a:ext>
            </a:extLst>
          </p:cNvPr>
          <p:cNvSpPr/>
          <p:nvPr/>
        </p:nvSpPr>
        <p:spPr bwMode="auto">
          <a:xfrm>
            <a:off x="3319561" y="3101658"/>
            <a:ext cx="43261" cy="4546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6000"/>
              </a:lnSpc>
              <a:spcAft>
                <a:spcPts val="600"/>
              </a:spcAft>
              <a:defRPr/>
            </a:pPr>
            <a:r>
              <a:rPr lang="en-US" altLang="en-US" sz="825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9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6689B020-8A17-4E97-BAF3-B10ABDF26550}"/>
              </a:ext>
            </a:extLst>
          </p:cNvPr>
          <p:cNvCxnSpPr>
            <a:stCxn id="103" idx="0"/>
            <a:endCxn id="262" idx="4"/>
          </p:cNvCxnSpPr>
          <p:nvPr/>
        </p:nvCxnSpPr>
        <p:spPr bwMode="auto">
          <a:xfrm flipH="1" flipV="1">
            <a:off x="3341191" y="3147117"/>
            <a:ext cx="152528" cy="43013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Oval 263">
            <a:extLst>
              <a:ext uri="{FF2B5EF4-FFF2-40B4-BE49-F238E27FC236}">
                <a16:creationId xmlns:a16="http://schemas.microsoft.com/office/drawing/2014/main" id="{E0BB5BF7-3D68-48E1-BE7B-02DB9BFD250A}"/>
              </a:ext>
            </a:extLst>
          </p:cNvPr>
          <p:cNvSpPr/>
          <p:nvPr/>
        </p:nvSpPr>
        <p:spPr bwMode="auto">
          <a:xfrm rot="19275826">
            <a:off x="2287728" y="3197139"/>
            <a:ext cx="79691" cy="83081"/>
          </a:xfrm>
          <a:prstGeom prst="ellipse">
            <a:avLst/>
          </a:prstGeom>
          <a:solidFill>
            <a:schemeClr val="accent1"/>
          </a:solidFill>
          <a:ln>
            <a:solidFill>
              <a:srgbClr val="53D2FF"/>
            </a:solidFill>
          </a:ln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137160" h="137160"/>
            <a:bevelB w="137160" h="13716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35" tIns="10868" rIns="21735" bIns="1086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6000"/>
              </a:lnSpc>
              <a:spcAft>
                <a:spcPts val="600"/>
              </a:spcAft>
              <a:defRPr/>
            </a:pPr>
            <a:r>
              <a:rPr lang="en-US" altLang="en-US" sz="825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9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DFEB092D-41CD-4AB9-A22C-67A5E7E1F29A}"/>
              </a:ext>
            </a:extLst>
          </p:cNvPr>
          <p:cNvSpPr/>
          <p:nvPr/>
        </p:nvSpPr>
        <p:spPr bwMode="auto">
          <a:xfrm>
            <a:off x="3445309" y="4077543"/>
            <a:ext cx="44021" cy="4546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 w="27940" h="27940"/>
            <a:bevelB w="27940" h="279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altLang="en-US" sz="825">
                <a:solidFill>
                  <a:srgbClr val="FFFFFF"/>
                </a:solidFill>
                <a:cs typeface="Times New Roman" panose="02020603050405020304" pitchFamily="18" charset="0"/>
              </a:rPr>
              <a:t> </a:t>
            </a:r>
            <a:endParaRPr lang="en-US" altLang="en-US" sz="825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D0F02898-12C7-4652-8648-467157A69EB6}"/>
              </a:ext>
            </a:extLst>
          </p:cNvPr>
          <p:cNvCxnSpPr>
            <a:stCxn id="175" idx="4"/>
            <a:endCxn id="265" idx="1"/>
          </p:cNvCxnSpPr>
          <p:nvPr/>
        </p:nvCxnSpPr>
        <p:spPr bwMode="auto">
          <a:xfrm>
            <a:off x="3372247" y="3960723"/>
            <a:ext cx="79507" cy="123476"/>
          </a:xfrm>
          <a:prstGeom prst="line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Freeform 229">
            <a:extLst>
              <a:ext uri="{FF2B5EF4-FFF2-40B4-BE49-F238E27FC236}">
                <a16:creationId xmlns:a16="http://schemas.microsoft.com/office/drawing/2014/main" id="{63EAF08E-6C60-4789-AA40-E4B53E01891F}"/>
              </a:ext>
            </a:extLst>
          </p:cNvPr>
          <p:cNvSpPr/>
          <p:nvPr/>
        </p:nvSpPr>
        <p:spPr bwMode="auto">
          <a:xfrm>
            <a:off x="1816994" y="2959186"/>
            <a:ext cx="1220390" cy="1334690"/>
          </a:xfrm>
          <a:custGeom>
            <a:avLst/>
            <a:gdLst>
              <a:gd name="connsiteX0" fmla="*/ 961901 w 1021278"/>
              <a:gd name="connsiteY0" fmla="*/ 0 h 1080655"/>
              <a:gd name="connsiteX1" fmla="*/ 973776 w 1021278"/>
              <a:gd name="connsiteY1" fmla="*/ 29689 h 1080655"/>
              <a:gd name="connsiteX2" fmla="*/ 979714 w 1021278"/>
              <a:gd name="connsiteY2" fmla="*/ 47502 h 1080655"/>
              <a:gd name="connsiteX3" fmla="*/ 991589 w 1021278"/>
              <a:gd name="connsiteY3" fmla="*/ 65315 h 1080655"/>
              <a:gd name="connsiteX4" fmla="*/ 1003465 w 1021278"/>
              <a:gd name="connsiteY4" fmla="*/ 100941 h 1080655"/>
              <a:gd name="connsiteX5" fmla="*/ 1015340 w 1021278"/>
              <a:gd name="connsiteY5" fmla="*/ 136567 h 1080655"/>
              <a:gd name="connsiteX6" fmla="*/ 1021278 w 1021278"/>
              <a:gd name="connsiteY6" fmla="*/ 154380 h 1080655"/>
              <a:gd name="connsiteX7" fmla="*/ 1015340 w 1021278"/>
              <a:gd name="connsiteY7" fmla="*/ 267195 h 1080655"/>
              <a:gd name="connsiteX8" fmla="*/ 997527 w 1021278"/>
              <a:gd name="connsiteY8" fmla="*/ 320634 h 1080655"/>
              <a:gd name="connsiteX9" fmla="*/ 991589 w 1021278"/>
              <a:gd name="connsiteY9" fmla="*/ 338447 h 1080655"/>
              <a:gd name="connsiteX10" fmla="*/ 991589 w 1021278"/>
              <a:gd name="connsiteY10" fmla="*/ 540328 h 1080655"/>
              <a:gd name="connsiteX11" fmla="*/ 997527 w 1021278"/>
              <a:gd name="connsiteY11" fmla="*/ 558141 h 1080655"/>
              <a:gd name="connsiteX12" fmla="*/ 1003465 w 1021278"/>
              <a:gd name="connsiteY12" fmla="*/ 593767 h 1080655"/>
              <a:gd name="connsiteX13" fmla="*/ 985652 w 1021278"/>
              <a:gd name="connsiteY13" fmla="*/ 777834 h 1080655"/>
              <a:gd name="connsiteX14" fmla="*/ 967839 w 1021278"/>
              <a:gd name="connsiteY14" fmla="*/ 783772 h 1080655"/>
              <a:gd name="connsiteX15" fmla="*/ 944088 w 1021278"/>
              <a:gd name="connsiteY15" fmla="*/ 813460 h 1080655"/>
              <a:gd name="connsiteX16" fmla="*/ 932213 w 1021278"/>
              <a:gd name="connsiteY16" fmla="*/ 825336 h 1080655"/>
              <a:gd name="connsiteX17" fmla="*/ 896587 w 1021278"/>
              <a:gd name="connsiteY17" fmla="*/ 837211 h 1080655"/>
              <a:gd name="connsiteX18" fmla="*/ 878774 w 1021278"/>
              <a:gd name="connsiteY18" fmla="*/ 849086 h 1080655"/>
              <a:gd name="connsiteX19" fmla="*/ 843148 w 1021278"/>
              <a:gd name="connsiteY19" fmla="*/ 855024 h 1080655"/>
              <a:gd name="connsiteX20" fmla="*/ 825335 w 1021278"/>
              <a:gd name="connsiteY20" fmla="*/ 860962 h 1080655"/>
              <a:gd name="connsiteX21" fmla="*/ 795646 w 1021278"/>
              <a:gd name="connsiteY21" fmla="*/ 866899 h 1080655"/>
              <a:gd name="connsiteX22" fmla="*/ 760020 w 1021278"/>
              <a:gd name="connsiteY22" fmla="*/ 878775 h 1080655"/>
              <a:gd name="connsiteX23" fmla="*/ 724394 w 1021278"/>
              <a:gd name="connsiteY23" fmla="*/ 890650 h 1080655"/>
              <a:gd name="connsiteX24" fmla="*/ 688768 w 1021278"/>
              <a:gd name="connsiteY24" fmla="*/ 896587 h 1080655"/>
              <a:gd name="connsiteX25" fmla="*/ 605641 w 1021278"/>
              <a:gd name="connsiteY25" fmla="*/ 920338 h 1080655"/>
              <a:gd name="connsiteX26" fmla="*/ 587828 w 1021278"/>
              <a:gd name="connsiteY26" fmla="*/ 932213 h 1080655"/>
              <a:gd name="connsiteX27" fmla="*/ 570015 w 1021278"/>
              <a:gd name="connsiteY27" fmla="*/ 938151 h 1080655"/>
              <a:gd name="connsiteX28" fmla="*/ 552202 w 1021278"/>
              <a:gd name="connsiteY28" fmla="*/ 955964 h 1080655"/>
              <a:gd name="connsiteX29" fmla="*/ 522514 w 1021278"/>
              <a:gd name="connsiteY29" fmla="*/ 979715 h 1080655"/>
              <a:gd name="connsiteX30" fmla="*/ 492826 w 1021278"/>
              <a:gd name="connsiteY30" fmla="*/ 1009403 h 1080655"/>
              <a:gd name="connsiteX31" fmla="*/ 451262 w 1021278"/>
              <a:gd name="connsiteY31" fmla="*/ 1039091 h 1080655"/>
              <a:gd name="connsiteX32" fmla="*/ 391885 w 1021278"/>
              <a:gd name="connsiteY32" fmla="*/ 1074717 h 1080655"/>
              <a:gd name="connsiteX33" fmla="*/ 374072 w 1021278"/>
              <a:gd name="connsiteY33" fmla="*/ 1080655 h 1080655"/>
              <a:gd name="connsiteX34" fmla="*/ 296883 w 1021278"/>
              <a:gd name="connsiteY34" fmla="*/ 1074717 h 1080655"/>
              <a:gd name="connsiteX35" fmla="*/ 279070 w 1021278"/>
              <a:gd name="connsiteY35" fmla="*/ 1068780 h 1080655"/>
              <a:gd name="connsiteX36" fmla="*/ 267194 w 1021278"/>
              <a:gd name="connsiteY36" fmla="*/ 1056904 h 1080655"/>
              <a:gd name="connsiteX37" fmla="*/ 249381 w 1021278"/>
              <a:gd name="connsiteY37" fmla="*/ 1045029 h 1080655"/>
              <a:gd name="connsiteX38" fmla="*/ 237506 w 1021278"/>
              <a:gd name="connsiteY38" fmla="*/ 1027216 h 1080655"/>
              <a:gd name="connsiteX39" fmla="*/ 219693 w 1021278"/>
              <a:gd name="connsiteY39" fmla="*/ 1021278 h 1080655"/>
              <a:gd name="connsiteX40" fmla="*/ 184067 w 1021278"/>
              <a:gd name="connsiteY40" fmla="*/ 997528 h 1080655"/>
              <a:gd name="connsiteX41" fmla="*/ 172192 w 1021278"/>
              <a:gd name="connsiteY41" fmla="*/ 985652 h 1080655"/>
              <a:gd name="connsiteX42" fmla="*/ 136566 w 1021278"/>
              <a:gd name="connsiteY42" fmla="*/ 961902 h 1080655"/>
              <a:gd name="connsiteX43" fmla="*/ 118753 w 1021278"/>
              <a:gd name="connsiteY43" fmla="*/ 955964 h 1080655"/>
              <a:gd name="connsiteX44" fmla="*/ 100940 w 1021278"/>
              <a:gd name="connsiteY44" fmla="*/ 944089 h 1080655"/>
              <a:gd name="connsiteX45" fmla="*/ 77189 w 1021278"/>
              <a:gd name="connsiteY45" fmla="*/ 932213 h 1080655"/>
              <a:gd name="connsiteX46" fmla="*/ 59376 w 1021278"/>
              <a:gd name="connsiteY46" fmla="*/ 920338 h 1080655"/>
              <a:gd name="connsiteX47" fmla="*/ 41563 w 1021278"/>
              <a:gd name="connsiteY47" fmla="*/ 914400 h 1080655"/>
              <a:gd name="connsiteX48" fmla="*/ 23750 w 1021278"/>
              <a:gd name="connsiteY48" fmla="*/ 902525 h 1080655"/>
              <a:gd name="connsiteX49" fmla="*/ 0 w 1021278"/>
              <a:gd name="connsiteY49" fmla="*/ 896587 h 108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21278" h="1080655">
                <a:moveTo>
                  <a:pt x="961901" y="0"/>
                </a:moveTo>
                <a:cubicBezTo>
                  <a:pt x="965859" y="9896"/>
                  <a:pt x="970034" y="19709"/>
                  <a:pt x="973776" y="29689"/>
                </a:cubicBezTo>
                <a:cubicBezTo>
                  <a:pt x="975974" y="35549"/>
                  <a:pt x="976915" y="41904"/>
                  <a:pt x="979714" y="47502"/>
                </a:cubicBezTo>
                <a:cubicBezTo>
                  <a:pt x="982905" y="53885"/>
                  <a:pt x="988691" y="58794"/>
                  <a:pt x="991589" y="65315"/>
                </a:cubicBezTo>
                <a:cubicBezTo>
                  <a:pt x="996673" y="76754"/>
                  <a:pt x="999507" y="89066"/>
                  <a:pt x="1003465" y="100941"/>
                </a:cubicBezTo>
                <a:lnTo>
                  <a:pt x="1015340" y="136567"/>
                </a:lnTo>
                <a:lnTo>
                  <a:pt x="1021278" y="154380"/>
                </a:lnTo>
                <a:cubicBezTo>
                  <a:pt x="1019299" y="191985"/>
                  <a:pt x="1019827" y="229806"/>
                  <a:pt x="1015340" y="267195"/>
                </a:cubicBezTo>
                <a:cubicBezTo>
                  <a:pt x="1015339" y="267200"/>
                  <a:pt x="1000497" y="311725"/>
                  <a:pt x="997527" y="320634"/>
                </a:cubicBezTo>
                <a:lnTo>
                  <a:pt x="991589" y="338447"/>
                </a:lnTo>
                <a:cubicBezTo>
                  <a:pt x="984971" y="437726"/>
                  <a:pt x="981780" y="432427"/>
                  <a:pt x="991589" y="540328"/>
                </a:cubicBezTo>
                <a:cubicBezTo>
                  <a:pt x="992156" y="546561"/>
                  <a:pt x="996169" y="552031"/>
                  <a:pt x="997527" y="558141"/>
                </a:cubicBezTo>
                <a:cubicBezTo>
                  <a:pt x="1000139" y="569893"/>
                  <a:pt x="1001486" y="581892"/>
                  <a:pt x="1003465" y="593767"/>
                </a:cubicBezTo>
                <a:cubicBezTo>
                  <a:pt x="997027" y="754716"/>
                  <a:pt x="1013186" y="695229"/>
                  <a:pt x="985652" y="777834"/>
                </a:cubicBezTo>
                <a:cubicBezTo>
                  <a:pt x="983673" y="783772"/>
                  <a:pt x="973777" y="781793"/>
                  <a:pt x="967839" y="783772"/>
                </a:cubicBezTo>
                <a:cubicBezTo>
                  <a:pt x="958420" y="812027"/>
                  <a:pt x="968504" y="793926"/>
                  <a:pt x="944088" y="813460"/>
                </a:cubicBezTo>
                <a:cubicBezTo>
                  <a:pt x="939717" y="816957"/>
                  <a:pt x="937220" y="822832"/>
                  <a:pt x="932213" y="825336"/>
                </a:cubicBezTo>
                <a:cubicBezTo>
                  <a:pt x="921017" y="830934"/>
                  <a:pt x="907002" y="830268"/>
                  <a:pt x="896587" y="837211"/>
                </a:cubicBezTo>
                <a:cubicBezTo>
                  <a:pt x="890649" y="841169"/>
                  <a:pt x="885544" y="846829"/>
                  <a:pt x="878774" y="849086"/>
                </a:cubicBezTo>
                <a:cubicBezTo>
                  <a:pt x="867353" y="852893"/>
                  <a:pt x="854900" y="852412"/>
                  <a:pt x="843148" y="855024"/>
                </a:cubicBezTo>
                <a:cubicBezTo>
                  <a:pt x="837038" y="856382"/>
                  <a:pt x="831407" y="859444"/>
                  <a:pt x="825335" y="860962"/>
                </a:cubicBezTo>
                <a:cubicBezTo>
                  <a:pt x="815544" y="863410"/>
                  <a:pt x="805383" y="864244"/>
                  <a:pt x="795646" y="866899"/>
                </a:cubicBezTo>
                <a:cubicBezTo>
                  <a:pt x="783569" y="870193"/>
                  <a:pt x="771895" y="874817"/>
                  <a:pt x="760020" y="878775"/>
                </a:cubicBezTo>
                <a:lnTo>
                  <a:pt x="724394" y="890650"/>
                </a:lnTo>
                <a:cubicBezTo>
                  <a:pt x="712973" y="894457"/>
                  <a:pt x="700540" y="894064"/>
                  <a:pt x="688768" y="896587"/>
                </a:cubicBezTo>
                <a:cubicBezTo>
                  <a:pt x="647026" y="905532"/>
                  <a:pt x="643020" y="907879"/>
                  <a:pt x="605641" y="920338"/>
                </a:cubicBezTo>
                <a:cubicBezTo>
                  <a:pt x="598871" y="922595"/>
                  <a:pt x="594211" y="929022"/>
                  <a:pt x="587828" y="932213"/>
                </a:cubicBezTo>
                <a:cubicBezTo>
                  <a:pt x="582230" y="935012"/>
                  <a:pt x="575953" y="936172"/>
                  <a:pt x="570015" y="938151"/>
                </a:cubicBezTo>
                <a:cubicBezTo>
                  <a:pt x="564077" y="944089"/>
                  <a:pt x="558653" y="950588"/>
                  <a:pt x="552202" y="955964"/>
                </a:cubicBezTo>
                <a:cubicBezTo>
                  <a:pt x="533682" y="971397"/>
                  <a:pt x="536335" y="962437"/>
                  <a:pt x="522514" y="979715"/>
                </a:cubicBezTo>
                <a:cubicBezTo>
                  <a:pt x="485093" y="1026493"/>
                  <a:pt x="538164" y="970542"/>
                  <a:pt x="492826" y="1009403"/>
                </a:cubicBezTo>
                <a:cubicBezTo>
                  <a:pt x="456965" y="1040141"/>
                  <a:pt x="483993" y="1028182"/>
                  <a:pt x="451262" y="1039091"/>
                </a:cubicBezTo>
                <a:cubicBezTo>
                  <a:pt x="418659" y="1071694"/>
                  <a:pt x="438133" y="1059301"/>
                  <a:pt x="391885" y="1074717"/>
                </a:cubicBezTo>
                <a:lnTo>
                  <a:pt x="374072" y="1080655"/>
                </a:lnTo>
                <a:cubicBezTo>
                  <a:pt x="348342" y="1078676"/>
                  <a:pt x="322489" y="1077918"/>
                  <a:pt x="296883" y="1074717"/>
                </a:cubicBezTo>
                <a:cubicBezTo>
                  <a:pt x="290673" y="1073941"/>
                  <a:pt x="284437" y="1072000"/>
                  <a:pt x="279070" y="1068780"/>
                </a:cubicBezTo>
                <a:cubicBezTo>
                  <a:pt x="274269" y="1065900"/>
                  <a:pt x="271566" y="1060401"/>
                  <a:pt x="267194" y="1056904"/>
                </a:cubicBezTo>
                <a:cubicBezTo>
                  <a:pt x="261622" y="1052446"/>
                  <a:pt x="255319" y="1048987"/>
                  <a:pt x="249381" y="1045029"/>
                </a:cubicBezTo>
                <a:cubicBezTo>
                  <a:pt x="245423" y="1039091"/>
                  <a:pt x="243078" y="1031674"/>
                  <a:pt x="237506" y="1027216"/>
                </a:cubicBezTo>
                <a:cubicBezTo>
                  <a:pt x="232619" y="1023306"/>
                  <a:pt x="225164" y="1024318"/>
                  <a:pt x="219693" y="1021278"/>
                </a:cubicBezTo>
                <a:cubicBezTo>
                  <a:pt x="207217" y="1014347"/>
                  <a:pt x="195942" y="1005445"/>
                  <a:pt x="184067" y="997528"/>
                </a:cubicBezTo>
                <a:cubicBezTo>
                  <a:pt x="179409" y="994423"/>
                  <a:pt x="176671" y="989011"/>
                  <a:pt x="172192" y="985652"/>
                </a:cubicBezTo>
                <a:cubicBezTo>
                  <a:pt x="160774" y="977089"/>
                  <a:pt x="148441" y="969819"/>
                  <a:pt x="136566" y="961902"/>
                </a:cubicBezTo>
                <a:cubicBezTo>
                  <a:pt x="131358" y="958430"/>
                  <a:pt x="124351" y="958763"/>
                  <a:pt x="118753" y="955964"/>
                </a:cubicBezTo>
                <a:cubicBezTo>
                  <a:pt x="112370" y="952773"/>
                  <a:pt x="107136" y="947630"/>
                  <a:pt x="100940" y="944089"/>
                </a:cubicBezTo>
                <a:cubicBezTo>
                  <a:pt x="93255" y="939697"/>
                  <a:pt x="84874" y="936605"/>
                  <a:pt x="77189" y="932213"/>
                </a:cubicBezTo>
                <a:cubicBezTo>
                  <a:pt x="70993" y="928672"/>
                  <a:pt x="65759" y="923529"/>
                  <a:pt x="59376" y="920338"/>
                </a:cubicBezTo>
                <a:cubicBezTo>
                  <a:pt x="53778" y="917539"/>
                  <a:pt x="47161" y="917199"/>
                  <a:pt x="41563" y="914400"/>
                </a:cubicBezTo>
                <a:cubicBezTo>
                  <a:pt x="35180" y="911209"/>
                  <a:pt x="30133" y="905716"/>
                  <a:pt x="23750" y="902525"/>
                </a:cubicBezTo>
                <a:cubicBezTo>
                  <a:pt x="10622" y="895961"/>
                  <a:pt x="10121" y="896587"/>
                  <a:pt x="0" y="896587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86" tIns="29143" rIns="58286" bIns="29143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68" name="Freeform 230">
            <a:extLst>
              <a:ext uri="{FF2B5EF4-FFF2-40B4-BE49-F238E27FC236}">
                <a16:creationId xmlns:a16="http://schemas.microsoft.com/office/drawing/2014/main" id="{F9F62E2F-4118-4848-AF51-A0B8146BEC17}"/>
              </a:ext>
            </a:extLst>
          </p:cNvPr>
          <p:cNvSpPr/>
          <p:nvPr/>
        </p:nvSpPr>
        <p:spPr bwMode="auto">
          <a:xfrm>
            <a:off x="1987252" y="4058131"/>
            <a:ext cx="2271713" cy="996554"/>
          </a:xfrm>
          <a:custGeom>
            <a:avLst/>
            <a:gdLst>
              <a:gd name="connsiteX0" fmla="*/ 29688 w 1900051"/>
              <a:gd name="connsiteY0" fmla="*/ 807522 h 807522"/>
              <a:gd name="connsiteX1" fmla="*/ 17813 w 1900051"/>
              <a:gd name="connsiteY1" fmla="*/ 754083 h 807522"/>
              <a:gd name="connsiteX2" fmla="*/ 11875 w 1900051"/>
              <a:gd name="connsiteY2" fmla="*/ 724395 h 807522"/>
              <a:gd name="connsiteX3" fmla="*/ 5937 w 1900051"/>
              <a:gd name="connsiteY3" fmla="*/ 659080 h 807522"/>
              <a:gd name="connsiteX4" fmla="*/ 0 w 1900051"/>
              <a:gd name="connsiteY4" fmla="*/ 641267 h 807522"/>
              <a:gd name="connsiteX5" fmla="*/ 5937 w 1900051"/>
              <a:gd name="connsiteY5" fmla="*/ 522514 h 807522"/>
              <a:gd name="connsiteX6" fmla="*/ 11875 w 1900051"/>
              <a:gd name="connsiteY6" fmla="*/ 504701 h 807522"/>
              <a:gd name="connsiteX7" fmla="*/ 23750 w 1900051"/>
              <a:gd name="connsiteY7" fmla="*/ 451262 h 807522"/>
              <a:gd name="connsiteX8" fmla="*/ 35626 w 1900051"/>
              <a:gd name="connsiteY8" fmla="*/ 415636 h 807522"/>
              <a:gd name="connsiteX9" fmla="*/ 47501 w 1900051"/>
              <a:gd name="connsiteY9" fmla="*/ 397823 h 807522"/>
              <a:gd name="connsiteX10" fmla="*/ 77189 w 1900051"/>
              <a:gd name="connsiteY10" fmla="*/ 344384 h 807522"/>
              <a:gd name="connsiteX11" fmla="*/ 89064 w 1900051"/>
              <a:gd name="connsiteY11" fmla="*/ 326571 h 807522"/>
              <a:gd name="connsiteX12" fmla="*/ 100940 w 1900051"/>
              <a:gd name="connsiteY12" fmla="*/ 314696 h 807522"/>
              <a:gd name="connsiteX13" fmla="*/ 112815 w 1900051"/>
              <a:gd name="connsiteY13" fmla="*/ 296883 h 807522"/>
              <a:gd name="connsiteX14" fmla="*/ 130628 w 1900051"/>
              <a:gd name="connsiteY14" fmla="*/ 285008 h 807522"/>
              <a:gd name="connsiteX15" fmla="*/ 142503 w 1900051"/>
              <a:gd name="connsiteY15" fmla="*/ 273132 h 807522"/>
              <a:gd name="connsiteX16" fmla="*/ 195942 w 1900051"/>
              <a:gd name="connsiteY16" fmla="*/ 249382 h 807522"/>
              <a:gd name="connsiteX17" fmla="*/ 267194 w 1900051"/>
              <a:gd name="connsiteY17" fmla="*/ 231569 h 807522"/>
              <a:gd name="connsiteX18" fmla="*/ 285007 w 1900051"/>
              <a:gd name="connsiteY18" fmla="*/ 225631 h 807522"/>
              <a:gd name="connsiteX19" fmla="*/ 320633 w 1900051"/>
              <a:gd name="connsiteY19" fmla="*/ 207818 h 807522"/>
              <a:gd name="connsiteX20" fmla="*/ 356259 w 1900051"/>
              <a:gd name="connsiteY20" fmla="*/ 195943 h 807522"/>
              <a:gd name="connsiteX21" fmla="*/ 385948 w 1900051"/>
              <a:gd name="connsiteY21" fmla="*/ 172192 h 807522"/>
              <a:gd name="connsiteX22" fmla="*/ 403761 w 1900051"/>
              <a:gd name="connsiteY22" fmla="*/ 166254 h 807522"/>
              <a:gd name="connsiteX23" fmla="*/ 457200 w 1900051"/>
              <a:gd name="connsiteY23" fmla="*/ 124691 h 807522"/>
              <a:gd name="connsiteX24" fmla="*/ 475013 w 1900051"/>
              <a:gd name="connsiteY24" fmla="*/ 118753 h 807522"/>
              <a:gd name="connsiteX25" fmla="*/ 480950 w 1900051"/>
              <a:gd name="connsiteY25" fmla="*/ 100940 h 807522"/>
              <a:gd name="connsiteX26" fmla="*/ 516576 w 1900051"/>
              <a:gd name="connsiteY26" fmla="*/ 83127 h 807522"/>
              <a:gd name="connsiteX27" fmla="*/ 534389 w 1900051"/>
              <a:gd name="connsiteY27" fmla="*/ 71252 h 807522"/>
              <a:gd name="connsiteX28" fmla="*/ 546264 w 1900051"/>
              <a:gd name="connsiteY28" fmla="*/ 59376 h 807522"/>
              <a:gd name="connsiteX29" fmla="*/ 581890 w 1900051"/>
              <a:gd name="connsiteY29" fmla="*/ 47501 h 807522"/>
              <a:gd name="connsiteX30" fmla="*/ 593766 w 1900051"/>
              <a:gd name="connsiteY30" fmla="*/ 35626 h 807522"/>
              <a:gd name="connsiteX31" fmla="*/ 629392 w 1900051"/>
              <a:gd name="connsiteY31" fmla="*/ 23750 h 807522"/>
              <a:gd name="connsiteX32" fmla="*/ 665018 w 1900051"/>
              <a:gd name="connsiteY32" fmla="*/ 11875 h 807522"/>
              <a:gd name="connsiteX33" fmla="*/ 682831 w 1900051"/>
              <a:gd name="connsiteY33" fmla="*/ 5937 h 807522"/>
              <a:gd name="connsiteX34" fmla="*/ 700644 w 1900051"/>
              <a:gd name="connsiteY34" fmla="*/ 0 h 807522"/>
              <a:gd name="connsiteX35" fmla="*/ 777833 w 1900051"/>
              <a:gd name="connsiteY35" fmla="*/ 5937 h 807522"/>
              <a:gd name="connsiteX36" fmla="*/ 795646 w 1900051"/>
              <a:gd name="connsiteY36" fmla="*/ 11875 h 807522"/>
              <a:gd name="connsiteX37" fmla="*/ 837210 w 1900051"/>
              <a:gd name="connsiteY37" fmla="*/ 41563 h 807522"/>
              <a:gd name="connsiteX38" fmla="*/ 878774 w 1900051"/>
              <a:gd name="connsiteY38" fmla="*/ 83127 h 807522"/>
              <a:gd name="connsiteX39" fmla="*/ 896587 w 1900051"/>
              <a:gd name="connsiteY39" fmla="*/ 95002 h 807522"/>
              <a:gd name="connsiteX40" fmla="*/ 908462 w 1900051"/>
              <a:gd name="connsiteY40" fmla="*/ 106878 h 807522"/>
              <a:gd name="connsiteX41" fmla="*/ 944088 w 1900051"/>
              <a:gd name="connsiteY41" fmla="*/ 130628 h 807522"/>
              <a:gd name="connsiteX42" fmla="*/ 955963 w 1900051"/>
              <a:gd name="connsiteY42" fmla="*/ 142504 h 807522"/>
              <a:gd name="connsiteX43" fmla="*/ 973776 w 1900051"/>
              <a:gd name="connsiteY43" fmla="*/ 154379 h 807522"/>
              <a:gd name="connsiteX44" fmla="*/ 985651 w 1900051"/>
              <a:gd name="connsiteY44" fmla="*/ 172192 h 807522"/>
              <a:gd name="connsiteX45" fmla="*/ 1021277 w 1900051"/>
              <a:gd name="connsiteY45" fmla="*/ 190005 h 807522"/>
              <a:gd name="connsiteX46" fmla="*/ 1068779 w 1900051"/>
              <a:gd name="connsiteY46" fmla="*/ 213756 h 807522"/>
              <a:gd name="connsiteX47" fmla="*/ 1086592 w 1900051"/>
              <a:gd name="connsiteY47" fmla="*/ 219693 h 807522"/>
              <a:gd name="connsiteX48" fmla="*/ 1104405 w 1900051"/>
              <a:gd name="connsiteY48" fmla="*/ 231569 h 807522"/>
              <a:gd name="connsiteX49" fmla="*/ 1128155 w 1900051"/>
              <a:gd name="connsiteY49" fmla="*/ 237506 h 807522"/>
              <a:gd name="connsiteX50" fmla="*/ 1163781 w 1900051"/>
              <a:gd name="connsiteY50" fmla="*/ 249382 h 807522"/>
              <a:gd name="connsiteX51" fmla="*/ 1181594 w 1900051"/>
              <a:gd name="connsiteY51" fmla="*/ 255319 h 807522"/>
              <a:gd name="connsiteX52" fmla="*/ 1312223 w 1900051"/>
              <a:gd name="connsiteY52" fmla="*/ 249382 h 807522"/>
              <a:gd name="connsiteX53" fmla="*/ 1347849 w 1900051"/>
              <a:gd name="connsiteY53" fmla="*/ 237506 h 807522"/>
              <a:gd name="connsiteX54" fmla="*/ 1365662 w 1900051"/>
              <a:gd name="connsiteY54" fmla="*/ 231569 h 807522"/>
              <a:gd name="connsiteX55" fmla="*/ 1383475 w 1900051"/>
              <a:gd name="connsiteY55" fmla="*/ 219693 h 807522"/>
              <a:gd name="connsiteX56" fmla="*/ 1419101 w 1900051"/>
              <a:gd name="connsiteY56" fmla="*/ 207818 h 807522"/>
              <a:gd name="connsiteX57" fmla="*/ 1436914 w 1900051"/>
              <a:gd name="connsiteY57" fmla="*/ 195943 h 807522"/>
              <a:gd name="connsiteX58" fmla="*/ 1448789 w 1900051"/>
              <a:gd name="connsiteY58" fmla="*/ 184067 h 807522"/>
              <a:gd name="connsiteX59" fmla="*/ 1484415 w 1900051"/>
              <a:gd name="connsiteY59" fmla="*/ 172192 h 807522"/>
              <a:gd name="connsiteX60" fmla="*/ 1502228 w 1900051"/>
              <a:gd name="connsiteY60" fmla="*/ 160317 h 807522"/>
              <a:gd name="connsiteX61" fmla="*/ 1555667 w 1900051"/>
              <a:gd name="connsiteY61" fmla="*/ 142504 h 807522"/>
              <a:gd name="connsiteX62" fmla="*/ 1573480 w 1900051"/>
              <a:gd name="connsiteY62" fmla="*/ 136566 h 807522"/>
              <a:gd name="connsiteX63" fmla="*/ 1591293 w 1900051"/>
              <a:gd name="connsiteY63" fmla="*/ 124691 h 807522"/>
              <a:gd name="connsiteX64" fmla="*/ 1644732 w 1900051"/>
              <a:gd name="connsiteY64" fmla="*/ 112815 h 807522"/>
              <a:gd name="connsiteX65" fmla="*/ 1816924 w 1900051"/>
              <a:gd name="connsiteY65" fmla="*/ 118753 h 807522"/>
              <a:gd name="connsiteX66" fmla="*/ 1852550 w 1900051"/>
              <a:gd name="connsiteY66" fmla="*/ 130628 h 807522"/>
              <a:gd name="connsiteX67" fmla="*/ 1870363 w 1900051"/>
              <a:gd name="connsiteY67" fmla="*/ 136566 h 807522"/>
              <a:gd name="connsiteX68" fmla="*/ 1888176 w 1900051"/>
              <a:gd name="connsiteY68" fmla="*/ 142504 h 807522"/>
              <a:gd name="connsiteX69" fmla="*/ 1900051 w 1900051"/>
              <a:gd name="connsiteY69" fmla="*/ 148441 h 80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900051" h="807522">
                <a:moveTo>
                  <a:pt x="29688" y="807522"/>
                </a:moveTo>
                <a:cubicBezTo>
                  <a:pt x="11779" y="717983"/>
                  <a:pt x="34583" y="829551"/>
                  <a:pt x="17813" y="754083"/>
                </a:cubicBezTo>
                <a:cubicBezTo>
                  <a:pt x="15624" y="744231"/>
                  <a:pt x="13854" y="734291"/>
                  <a:pt x="11875" y="724395"/>
                </a:cubicBezTo>
                <a:cubicBezTo>
                  <a:pt x="9896" y="702623"/>
                  <a:pt x="9029" y="680722"/>
                  <a:pt x="5937" y="659080"/>
                </a:cubicBezTo>
                <a:cubicBezTo>
                  <a:pt x="5052" y="652884"/>
                  <a:pt x="0" y="647526"/>
                  <a:pt x="0" y="641267"/>
                </a:cubicBezTo>
                <a:cubicBezTo>
                  <a:pt x="0" y="601633"/>
                  <a:pt x="2504" y="561999"/>
                  <a:pt x="5937" y="522514"/>
                </a:cubicBezTo>
                <a:cubicBezTo>
                  <a:pt x="6479" y="516279"/>
                  <a:pt x="10357" y="510773"/>
                  <a:pt x="11875" y="504701"/>
                </a:cubicBezTo>
                <a:cubicBezTo>
                  <a:pt x="20344" y="470825"/>
                  <a:pt x="14613" y="481719"/>
                  <a:pt x="23750" y="451262"/>
                </a:cubicBezTo>
                <a:cubicBezTo>
                  <a:pt x="27347" y="439272"/>
                  <a:pt x="28683" y="426052"/>
                  <a:pt x="35626" y="415636"/>
                </a:cubicBezTo>
                <a:lnTo>
                  <a:pt x="47501" y="397823"/>
                </a:lnTo>
                <a:cubicBezTo>
                  <a:pt x="57951" y="366469"/>
                  <a:pt x="49966" y="385219"/>
                  <a:pt x="77189" y="344384"/>
                </a:cubicBezTo>
                <a:cubicBezTo>
                  <a:pt x="81147" y="338446"/>
                  <a:pt x="84018" y="331617"/>
                  <a:pt x="89064" y="326571"/>
                </a:cubicBezTo>
                <a:cubicBezTo>
                  <a:pt x="93023" y="322613"/>
                  <a:pt x="97443" y="319067"/>
                  <a:pt x="100940" y="314696"/>
                </a:cubicBezTo>
                <a:cubicBezTo>
                  <a:pt x="105398" y="309124"/>
                  <a:pt x="107769" y="301929"/>
                  <a:pt x="112815" y="296883"/>
                </a:cubicBezTo>
                <a:cubicBezTo>
                  <a:pt x="117861" y="291837"/>
                  <a:pt x="125056" y="289466"/>
                  <a:pt x="130628" y="285008"/>
                </a:cubicBezTo>
                <a:cubicBezTo>
                  <a:pt x="134999" y="281511"/>
                  <a:pt x="138132" y="276629"/>
                  <a:pt x="142503" y="273132"/>
                </a:cubicBezTo>
                <a:cubicBezTo>
                  <a:pt x="158427" y="260392"/>
                  <a:pt x="175129" y="252851"/>
                  <a:pt x="195942" y="249382"/>
                </a:cubicBezTo>
                <a:cubicBezTo>
                  <a:pt x="243913" y="241386"/>
                  <a:pt x="220149" y="247251"/>
                  <a:pt x="267194" y="231569"/>
                </a:cubicBezTo>
                <a:lnTo>
                  <a:pt x="285007" y="225631"/>
                </a:lnTo>
                <a:cubicBezTo>
                  <a:pt x="304083" y="206557"/>
                  <a:pt x="289368" y="217198"/>
                  <a:pt x="320633" y="207818"/>
                </a:cubicBezTo>
                <a:cubicBezTo>
                  <a:pt x="332623" y="204221"/>
                  <a:pt x="356259" y="195943"/>
                  <a:pt x="356259" y="195943"/>
                </a:cubicBezTo>
                <a:cubicBezTo>
                  <a:pt x="367305" y="184897"/>
                  <a:pt x="370966" y="179683"/>
                  <a:pt x="385948" y="172192"/>
                </a:cubicBezTo>
                <a:cubicBezTo>
                  <a:pt x="391546" y="169393"/>
                  <a:pt x="397823" y="168233"/>
                  <a:pt x="403761" y="166254"/>
                </a:cubicBezTo>
                <a:cubicBezTo>
                  <a:pt x="431666" y="138349"/>
                  <a:pt x="414587" y="153099"/>
                  <a:pt x="457200" y="124691"/>
                </a:cubicBezTo>
                <a:cubicBezTo>
                  <a:pt x="462408" y="121219"/>
                  <a:pt x="469075" y="120732"/>
                  <a:pt x="475013" y="118753"/>
                </a:cubicBezTo>
                <a:cubicBezTo>
                  <a:pt x="476992" y="112815"/>
                  <a:pt x="477040" y="105827"/>
                  <a:pt x="480950" y="100940"/>
                </a:cubicBezTo>
                <a:cubicBezTo>
                  <a:pt x="492293" y="86761"/>
                  <a:pt x="502236" y="90297"/>
                  <a:pt x="516576" y="83127"/>
                </a:cubicBezTo>
                <a:cubicBezTo>
                  <a:pt x="522959" y="79936"/>
                  <a:pt x="528817" y="75710"/>
                  <a:pt x="534389" y="71252"/>
                </a:cubicBezTo>
                <a:cubicBezTo>
                  <a:pt x="538760" y="67755"/>
                  <a:pt x="541257" y="61880"/>
                  <a:pt x="546264" y="59376"/>
                </a:cubicBezTo>
                <a:cubicBezTo>
                  <a:pt x="557460" y="53778"/>
                  <a:pt x="581890" y="47501"/>
                  <a:pt x="581890" y="47501"/>
                </a:cubicBezTo>
                <a:cubicBezTo>
                  <a:pt x="585849" y="43543"/>
                  <a:pt x="588759" y="38130"/>
                  <a:pt x="593766" y="35626"/>
                </a:cubicBezTo>
                <a:cubicBezTo>
                  <a:pt x="604962" y="30028"/>
                  <a:pt x="617517" y="27708"/>
                  <a:pt x="629392" y="23750"/>
                </a:cubicBezTo>
                <a:lnTo>
                  <a:pt x="665018" y="11875"/>
                </a:lnTo>
                <a:lnTo>
                  <a:pt x="682831" y="5937"/>
                </a:lnTo>
                <a:lnTo>
                  <a:pt x="700644" y="0"/>
                </a:lnTo>
                <a:cubicBezTo>
                  <a:pt x="726374" y="1979"/>
                  <a:pt x="752227" y="2736"/>
                  <a:pt x="777833" y="5937"/>
                </a:cubicBezTo>
                <a:cubicBezTo>
                  <a:pt x="784044" y="6713"/>
                  <a:pt x="790553" y="8237"/>
                  <a:pt x="795646" y="11875"/>
                </a:cubicBezTo>
                <a:cubicBezTo>
                  <a:pt x="844952" y="47094"/>
                  <a:pt x="796964" y="28149"/>
                  <a:pt x="837210" y="41563"/>
                </a:cubicBezTo>
                <a:lnTo>
                  <a:pt x="878774" y="83127"/>
                </a:lnTo>
                <a:cubicBezTo>
                  <a:pt x="883820" y="88173"/>
                  <a:pt x="891015" y="90544"/>
                  <a:pt x="896587" y="95002"/>
                </a:cubicBezTo>
                <a:cubicBezTo>
                  <a:pt x="900958" y="98499"/>
                  <a:pt x="903983" y="103519"/>
                  <a:pt x="908462" y="106878"/>
                </a:cubicBezTo>
                <a:cubicBezTo>
                  <a:pt x="919880" y="115441"/>
                  <a:pt x="932213" y="122711"/>
                  <a:pt x="944088" y="130628"/>
                </a:cubicBezTo>
                <a:cubicBezTo>
                  <a:pt x="948746" y="133733"/>
                  <a:pt x="951592" y="139007"/>
                  <a:pt x="955963" y="142504"/>
                </a:cubicBezTo>
                <a:cubicBezTo>
                  <a:pt x="961535" y="146962"/>
                  <a:pt x="967838" y="150421"/>
                  <a:pt x="973776" y="154379"/>
                </a:cubicBezTo>
                <a:cubicBezTo>
                  <a:pt x="977734" y="160317"/>
                  <a:pt x="980605" y="167146"/>
                  <a:pt x="985651" y="172192"/>
                </a:cubicBezTo>
                <a:cubicBezTo>
                  <a:pt x="997160" y="183701"/>
                  <a:pt x="1006790" y="185176"/>
                  <a:pt x="1021277" y="190005"/>
                </a:cubicBezTo>
                <a:cubicBezTo>
                  <a:pt x="1042004" y="210731"/>
                  <a:pt x="1027843" y="200111"/>
                  <a:pt x="1068779" y="213756"/>
                </a:cubicBezTo>
                <a:lnTo>
                  <a:pt x="1086592" y="219693"/>
                </a:lnTo>
                <a:cubicBezTo>
                  <a:pt x="1092530" y="223652"/>
                  <a:pt x="1097846" y="228758"/>
                  <a:pt x="1104405" y="231569"/>
                </a:cubicBezTo>
                <a:cubicBezTo>
                  <a:pt x="1111905" y="234784"/>
                  <a:pt x="1120339" y="235161"/>
                  <a:pt x="1128155" y="237506"/>
                </a:cubicBezTo>
                <a:cubicBezTo>
                  <a:pt x="1140145" y="241103"/>
                  <a:pt x="1151906" y="245424"/>
                  <a:pt x="1163781" y="249382"/>
                </a:cubicBezTo>
                <a:lnTo>
                  <a:pt x="1181594" y="255319"/>
                </a:lnTo>
                <a:cubicBezTo>
                  <a:pt x="1225137" y="253340"/>
                  <a:pt x="1268883" y="254026"/>
                  <a:pt x="1312223" y="249382"/>
                </a:cubicBezTo>
                <a:cubicBezTo>
                  <a:pt x="1324670" y="248048"/>
                  <a:pt x="1335974" y="241464"/>
                  <a:pt x="1347849" y="237506"/>
                </a:cubicBezTo>
                <a:lnTo>
                  <a:pt x="1365662" y="231569"/>
                </a:lnTo>
                <a:cubicBezTo>
                  <a:pt x="1371600" y="227610"/>
                  <a:pt x="1376954" y="222591"/>
                  <a:pt x="1383475" y="219693"/>
                </a:cubicBezTo>
                <a:cubicBezTo>
                  <a:pt x="1394914" y="214609"/>
                  <a:pt x="1408686" y="214761"/>
                  <a:pt x="1419101" y="207818"/>
                </a:cubicBezTo>
                <a:cubicBezTo>
                  <a:pt x="1425039" y="203860"/>
                  <a:pt x="1431342" y="200401"/>
                  <a:pt x="1436914" y="195943"/>
                </a:cubicBezTo>
                <a:cubicBezTo>
                  <a:pt x="1441285" y="192446"/>
                  <a:pt x="1443782" y="186571"/>
                  <a:pt x="1448789" y="184067"/>
                </a:cubicBezTo>
                <a:cubicBezTo>
                  <a:pt x="1459985" y="178469"/>
                  <a:pt x="1472540" y="176150"/>
                  <a:pt x="1484415" y="172192"/>
                </a:cubicBezTo>
                <a:cubicBezTo>
                  <a:pt x="1491185" y="169935"/>
                  <a:pt x="1495707" y="163215"/>
                  <a:pt x="1502228" y="160317"/>
                </a:cubicBezTo>
                <a:cubicBezTo>
                  <a:pt x="1502253" y="160306"/>
                  <a:pt x="1546747" y="145477"/>
                  <a:pt x="1555667" y="142504"/>
                </a:cubicBezTo>
                <a:cubicBezTo>
                  <a:pt x="1561605" y="140525"/>
                  <a:pt x="1568272" y="140038"/>
                  <a:pt x="1573480" y="136566"/>
                </a:cubicBezTo>
                <a:cubicBezTo>
                  <a:pt x="1579418" y="132608"/>
                  <a:pt x="1584910" y="127882"/>
                  <a:pt x="1591293" y="124691"/>
                </a:cubicBezTo>
                <a:cubicBezTo>
                  <a:pt x="1605911" y="117382"/>
                  <a:pt x="1631046" y="115096"/>
                  <a:pt x="1644732" y="112815"/>
                </a:cubicBezTo>
                <a:cubicBezTo>
                  <a:pt x="1702129" y="114794"/>
                  <a:pt x="1759702" y="113848"/>
                  <a:pt x="1816924" y="118753"/>
                </a:cubicBezTo>
                <a:cubicBezTo>
                  <a:pt x="1829396" y="119822"/>
                  <a:pt x="1840675" y="126670"/>
                  <a:pt x="1852550" y="130628"/>
                </a:cubicBezTo>
                <a:lnTo>
                  <a:pt x="1870363" y="136566"/>
                </a:lnTo>
                <a:cubicBezTo>
                  <a:pt x="1876301" y="138545"/>
                  <a:pt x="1882578" y="139705"/>
                  <a:pt x="1888176" y="142504"/>
                </a:cubicBezTo>
                <a:lnTo>
                  <a:pt x="1900051" y="148441"/>
                </a:ln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86" tIns="29143" rIns="58286" bIns="29143" anchor="ctr"/>
          <a:lstStyle/>
          <a:p>
            <a:pPr>
              <a:defRPr/>
            </a:pPr>
            <a:endParaRPr lang="en-US"/>
          </a:p>
        </p:txBody>
      </p:sp>
      <p:sp>
        <p:nvSpPr>
          <p:cNvPr id="269" name="Freeform 231">
            <a:extLst>
              <a:ext uri="{FF2B5EF4-FFF2-40B4-BE49-F238E27FC236}">
                <a16:creationId xmlns:a16="http://schemas.microsoft.com/office/drawing/2014/main" id="{8B41CC80-C3F1-446D-B500-0BFB3817F2B0}"/>
              </a:ext>
            </a:extLst>
          </p:cNvPr>
          <p:cNvSpPr/>
          <p:nvPr/>
        </p:nvSpPr>
        <p:spPr bwMode="auto">
          <a:xfrm>
            <a:off x="3068341" y="2944898"/>
            <a:ext cx="1213247" cy="1335881"/>
          </a:xfrm>
          <a:custGeom>
            <a:avLst/>
            <a:gdLst>
              <a:gd name="connsiteX0" fmla="*/ 97886 w 1483773"/>
              <a:gd name="connsiteY0" fmla="*/ 0 h 1581150"/>
              <a:gd name="connsiteX1" fmla="*/ 93123 w 1483773"/>
              <a:gd name="connsiteY1" fmla="*/ 261937 h 1581150"/>
              <a:gd name="connsiteX2" fmla="*/ 88361 w 1483773"/>
              <a:gd name="connsiteY2" fmla="*/ 276225 h 1581150"/>
              <a:gd name="connsiteX3" fmla="*/ 78836 w 1483773"/>
              <a:gd name="connsiteY3" fmla="*/ 323850 h 1581150"/>
              <a:gd name="connsiteX4" fmla="*/ 64548 w 1483773"/>
              <a:gd name="connsiteY4" fmla="*/ 381000 h 1581150"/>
              <a:gd name="connsiteX5" fmla="*/ 55023 w 1483773"/>
              <a:gd name="connsiteY5" fmla="*/ 490537 h 1581150"/>
              <a:gd name="connsiteX6" fmla="*/ 50261 w 1483773"/>
              <a:gd name="connsiteY6" fmla="*/ 514350 h 1581150"/>
              <a:gd name="connsiteX7" fmla="*/ 45498 w 1483773"/>
              <a:gd name="connsiteY7" fmla="*/ 542925 h 1581150"/>
              <a:gd name="connsiteX8" fmla="*/ 40736 w 1483773"/>
              <a:gd name="connsiteY8" fmla="*/ 600075 h 1581150"/>
              <a:gd name="connsiteX9" fmla="*/ 35973 w 1483773"/>
              <a:gd name="connsiteY9" fmla="*/ 628650 h 1581150"/>
              <a:gd name="connsiteX10" fmla="*/ 26448 w 1483773"/>
              <a:gd name="connsiteY10" fmla="*/ 709612 h 1581150"/>
              <a:gd name="connsiteX11" fmla="*/ 21686 w 1483773"/>
              <a:gd name="connsiteY11" fmla="*/ 723900 h 1581150"/>
              <a:gd name="connsiteX12" fmla="*/ 12161 w 1483773"/>
              <a:gd name="connsiteY12" fmla="*/ 819150 h 1581150"/>
              <a:gd name="connsiteX13" fmla="*/ 16923 w 1483773"/>
              <a:gd name="connsiteY13" fmla="*/ 995362 h 1581150"/>
              <a:gd name="connsiteX14" fmla="*/ 12161 w 1483773"/>
              <a:gd name="connsiteY14" fmla="*/ 1019175 h 1581150"/>
              <a:gd name="connsiteX15" fmla="*/ 7398 w 1483773"/>
              <a:gd name="connsiteY15" fmla="*/ 1033462 h 1581150"/>
              <a:gd name="connsiteX16" fmla="*/ 2636 w 1483773"/>
              <a:gd name="connsiteY16" fmla="*/ 1071562 h 1581150"/>
              <a:gd name="connsiteX17" fmla="*/ 16923 w 1483773"/>
              <a:gd name="connsiteY17" fmla="*/ 1190625 h 1581150"/>
              <a:gd name="connsiteX18" fmla="*/ 31211 w 1483773"/>
              <a:gd name="connsiteY18" fmla="*/ 1204912 h 1581150"/>
              <a:gd name="connsiteX19" fmla="*/ 83598 w 1483773"/>
              <a:gd name="connsiteY19" fmla="*/ 1233487 h 1581150"/>
              <a:gd name="connsiteX20" fmla="*/ 97886 w 1483773"/>
              <a:gd name="connsiteY20" fmla="*/ 1243012 h 1581150"/>
              <a:gd name="connsiteX21" fmla="*/ 126461 w 1483773"/>
              <a:gd name="connsiteY21" fmla="*/ 1252537 h 1581150"/>
              <a:gd name="connsiteX22" fmla="*/ 159798 w 1483773"/>
              <a:gd name="connsiteY22" fmla="*/ 1285875 h 1581150"/>
              <a:gd name="connsiteX23" fmla="*/ 164561 w 1483773"/>
              <a:gd name="connsiteY23" fmla="*/ 1304925 h 1581150"/>
              <a:gd name="connsiteX24" fmla="*/ 174086 w 1483773"/>
              <a:gd name="connsiteY24" fmla="*/ 1333500 h 1581150"/>
              <a:gd name="connsiteX25" fmla="*/ 178848 w 1483773"/>
              <a:gd name="connsiteY25" fmla="*/ 1376362 h 1581150"/>
              <a:gd name="connsiteX26" fmla="*/ 183611 w 1483773"/>
              <a:gd name="connsiteY26" fmla="*/ 1390650 h 1581150"/>
              <a:gd name="connsiteX27" fmla="*/ 188373 w 1483773"/>
              <a:gd name="connsiteY27" fmla="*/ 1414462 h 1581150"/>
              <a:gd name="connsiteX28" fmla="*/ 202661 w 1483773"/>
              <a:gd name="connsiteY28" fmla="*/ 1471612 h 1581150"/>
              <a:gd name="connsiteX29" fmla="*/ 212186 w 1483773"/>
              <a:gd name="connsiteY29" fmla="*/ 1514475 h 1581150"/>
              <a:gd name="connsiteX30" fmla="*/ 226473 w 1483773"/>
              <a:gd name="connsiteY30" fmla="*/ 1533525 h 1581150"/>
              <a:gd name="connsiteX31" fmla="*/ 283623 w 1483773"/>
              <a:gd name="connsiteY31" fmla="*/ 1557337 h 1581150"/>
              <a:gd name="connsiteX32" fmla="*/ 383636 w 1483773"/>
              <a:gd name="connsiteY32" fmla="*/ 1566862 h 1581150"/>
              <a:gd name="connsiteX33" fmla="*/ 402686 w 1483773"/>
              <a:gd name="connsiteY33" fmla="*/ 1571625 h 1581150"/>
              <a:gd name="connsiteX34" fmla="*/ 459836 w 1483773"/>
              <a:gd name="connsiteY34" fmla="*/ 1581150 h 1581150"/>
              <a:gd name="connsiteX35" fmla="*/ 497936 w 1483773"/>
              <a:gd name="connsiteY35" fmla="*/ 1576387 h 1581150"/>
              <a:gd name="connsiteX36" fmla="*/ 521748 w 1483773"/>
              <a:gd name="connsiteY36" fmla="*/ 1547812 h 1581150"/>
              <a:gd name="connsiteX37" fmla="*/ 583661 w 1483773"/>
              <a:gd name="connsiteY37" fmla="*/ 1504950 h 1581150"/>
              <a:gd name="connsiteX38" fmla="*/ 593186 w 1483773"/>
              <a:gd name="connsiteY38" fmla="*/ 1471612 h 1581150"/>
              <a:gd name="connsiteX39" fmla="*/ 659861 w 1483773"/>
              <a:gd name="connsiteY39" fmla="*/ 1414462 h 1581150"/>
              <a:gd name="connsiteX40" fmla="*/ 674148 w 1483773"/>
              <a:gd name="connsiteY40" fmla="*/ 1404937 h 1581150"/>
              <a:gd name="connsiteX41" fmla="*/ 693198 w 1483773"/>
              <a:gd name="connsiteY41" fmla="*/ 1395412 h 1581150"/>
              <a:gd name="connsiteX42" fmla="*/ 721773 w 1483773"/>
              <a:gd name="connsiteY42" fmla="*/ 1376362 h 1581150"/>
              <a:gd name="connsiteX43" fmla="*/ 740823 w 1483773"/>
              <a:gd name="connsiteY43" fmla="*/ 1366837 h 1581150"/>
              <a:gd name="connsiteX44" fmla="*/ 755111 w 1483773"/>
              <a:gd name="connsiteY44" fmla="*/ 1357312 h 1581150"/>
              <a:gd name="connsiteX45" fmla="*/ 788448 w 1483773"/>
              <a:gd name="connsiteY45" fmla="*/ 1343025 h 1581150"/>
              <a:gd name="connsiteX46" fmla="*/ 802736 w 1483773"/>
              <a:gd name="connsiteY46" fmla="*/ 1333500 h 1581150"/>
              <a:gd name="connsiteX47" fmla="*/ 840836 w 1483773"/>
              <a:gd name="connsiteY47" fmla="*/ 1319212 h 1581150"/>
              <a:gd name="connsiteX48" fmla="*/ 859886 w 1483773"/>
              <a:gd name="connsiteY48" fmla="*/ 1314450 h 1581150"/>
              <a:gd name="connsiteX49" fmla="*/ 878936 w 1483773"/>
              <a:gd name="connsiteY49" fmla="*/ 1304925 h 1581150"/>
              <a:gd name="connsiteX50" fmla="*/ 888461 w 1483773"/>
              <a:gd name="connsiteY50" fmla="*/ 1290637 h 1581150"/>
              <a:gd name="connsiteX51" fmla="*/ 902748 w 1483773"/>
              <a:gd name="connsiteY51" fmla="*/ 1281112 h 1581150"/>
              <a:gd name="connsiteX52" fmla="*/ 936086 w 1483773"/>
              <a:gd name="connsiteY52" fmla="*/ 1257300 h 1581150"/>
              <a:gd name="connsiteX53" fmla="*/ 969423 w 1483773"/>
              <a:gd name="connsiteY53" fmla="*/ 1238250 h 1581150"/>
              <a:gd name="connsiteX54" fmla="*/ 983711 w 1483773"/>
              <a:gd name="connsiteY54" fmla="*/ 1233487 h 1581150"/>
              <a:gd name="connsiteX55" fmla="*/ 1021811 w 1483773"/>
              <a:gd name="connsiteY55" fmla="*/ 1214437 h 1581150"/>
              <a:gd name="connsiteX56" fmla="*/ 1050386 w 1483773"/>
              <a:gd name="connsiteY56" fmla="*/ 1195387 h 1581150"/>
              <a:gd name="connsiteX57" fmla="*/ 1064673 w 1483773"/>
              <a:gd name="connsiteY57" fmla="*/ 1190625 h 1581150"/>
              <a:gd name="connsiteX58" fmla="*/ 1083723 w 1483773"/>
              <a:gd name="connsiteY58" fmla="*/ 1181100 h 1581150"/>
              <a:gd name="connsiteX59" fmla="*/ 1145636 w 1483773"/>
              <a:gd name="connsiteY59" fmla="*/ 1166812 h 1581150"/>
              <a:gd name="connsiteX60" fmla="*/ 1193261 w 1483773"/>
              <a:gd name="connsiteY60" fmla="*/ 1162050 h 1581150"/>
              <a:gd name="connsiteX61" fmla="*/ 1250411 w 1483773"/>
              <a:gd name="connsiteY61" fmla="*/ 1147762 h 1581150"/>
              <a:gd name="connsiteX62" fmla="*/ 1278986 w 1483773"/>
              <a:gd name="connsiteY62" fmla="*/ 1138237 h 1581150"/>
              <a:gd name="connsiteX63" fmla="*/ 1302798 w 1483773"/>
              <a:gd name="connsiteY63" fmla="*/ 1133475 h 1581150"/>
              <a:gd name="connsiteX64" fmla="*/ 1317086 w 1483773"/>
              <a:gd name="connsiteY64" fmla="*/ 1128712 h 1581150"/>
              <a:gd name="connsiteX65" fmla="*/ 1402811 w 1483773"/>
              <a:gd name="connsiteY65" fmla="*/ 1123950 h 1581150"/>
              <a:gd name="connsiteX66" fmla="*/ 1450436 w 1483773"/>
              <a:gd name="connsiteY66" fmla="*/ 1119187 h 1581150"/>
              <a:gd name="connsiteX67" fmla="*/ 1483773 w 1483773"/>
              <a:gd name="connsiteY67" fmla="*/ 1114425 h 15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83773" h="1581150">
                <a:moveTo>
                  <a:pt x="97886" y="0"/>
                </a:moveTo>
                <a:cubicBezTo>
                  <a:pt x="96298" y="87312"/>
                  <a:pt x="96132" y="174662"/>
                  <a:pt x="93123" y="261937"/>
                </a:cubicBezTo>
                <a:cubicBezTo>
                  <a:pt x="92950" y="266954"/>
                  <a:pt x="89490" y="271333"/>
                  <a:pt x="88361" y="276225"/>
                </a:cubicBezTo>
                <a:cubicBezTo>
                  <a:pt x="84721" y="292000"/>
                  <a:pt x="81650" y="307907"/>
                  <a:pt x="78836" y="323850"/>
                </a:cubicBezTo>
                <a:cubicBezTo>
                  <a:pt x="70350" y="371934"/>
                  <a:pt x="80156" y="341979"/>
                  <a:pt x="64548" y="381000"/>
                </a:cubicBezTo>
                <a:cubicBezTo>
                  <a:pt x="52401" y="466036"/>
                  <a:pt x="69070" y="343041"/>
                  <a:pt x="55023" y="490537"/>
                </a:cubicBezTo>
                <a:cubicBezTo>
                  <a:pt x="54256" y="498595"/>
                  <a:pt x="51709" y="506386"/>
                  <a:pt x="50261" y="514350"/>
                </a:cubicBezTo>
                <a:cubicBezTo>
                  <a:pt x="48534" y="523851"/>
                  <a:pt x="47086" y="533400"/>
                  <a:pt x="45498" y="542925"/>
                </a:cubicBezTo>
                <a:cubicBezTo>
                  <a:pt x="43911" y="561975"/>
                  <a:pt x="42847" y="581076"/>
                  <a:pt x="40736" y="600075"/>
                </a:cubicBezTo>
                <a:cubicBezTo>
                  <a:pt x="39670" y="609672"/>
                  <a:pt x="37101" y="619060"/>
                  <a:pt x="35973" y="628650"/>
                </a:cubicBezTo>
                <a:cubicBezTo>
                  <a:pt x="32017" y="662278"/>
                  <a:pt x="33169" y="679368"/>
                  <a:pt x="26448" y="709612"/>
                </a:cubicBezTo>
                <a:cubicBezTo>
                  <a:pt x="25359" y="714513"/>
                  <a:pt x="23273" y="719137"/>
                  <a:pt x="21686" y="723900"/>
                </a:cubicBezTo>
                <a:cubicBezTo>
                  <a:pt x="17045" y="756385"/>
                  <a:pt x="12161" y="785400"/>
                  <a:pt x="12161" y="819150"/>
                </a:cubicBezTo>
                <a:cubicBezTo>
                  <a:pt x="12161" y="877909"/>
                  <a:pt x="15336" y="936625"/>
                  <a:pt x="16923" y="995362"/>
                </a:cubicBezTo>
                <a:cubicBezTo>
                  <a:pt x="15336" y="1003300"/>
                  <a:pt x="14124" y="1011322"/>
                  <a:pt x="12161" y="1019175"/>
                </a:cubicBezTo>
                <a:cubicBezTo>
                  <a:pt x="10943" y="1024045"/>
                  <a:pt x="8296" y="1028523"/>
                  <a:pt x="7398" y="1033462"/>
                </a:cubicBezTo>
                <a:cubicBezTo>
                  <a:pt x="5108" y="1046054"/>
                  <a:pt x="4223" y="1058862"/>
                  <a:pt x="2636" y="1071562"/>
                </a:cubicBezTo>
                <a:cubicBezTo>
                  <a:pt x="5110" y="1125997"/>
                  <a:pt x="-11577" y="1156425"/>
                  <a:pt x="16923" y="1190625"/>
                </a:cubicBezTo>
                <a:cubicBezTo>
                  <a:pt x="21235" y="1195799"/>
                  <a:pt x="26037" y="1200600"/>
                  <a:pt x="31211" y="1204912"/>
                </a:cubicBezTo>
                <a:cubicBezTo>
                  <a:pt x="48637" y="1219433"/>
                  <a:pt x="61899" y="1219022"/>
                  <a:pt x="83598" y="1233487"/>
                </a:cubicBezTo>
                <a:cubicBezTo>
                  <a:pt x="88361" y="1236662"/>
                  <a:pt x="92655" y="1240687"/>
                  <a:pt x="97886" y="1243012"/>
                </a:cubicBezTo>
                <a:cubicBezTo>
                  <a:pt x="107061" y="1247090"/>
                  <a:pt x="126461" y="1252537"/>
                  <a:pt x="126461" y="1252537"/>
                </a:cubicBezTo>
                <a:cubicBezTo>
                  <a:pt x="155843" y="1272125"/>
                  <a:pt x="152894" y="1261712"/>
                  <a:pt x="159798" y="1285875"/>
                </a:cubicBezTo>
                <a:cubicBezTo>
                  <a:pt x="161596" y="1292169"/>
                  <a:pt x="162680" y="1298656"/>
                  <a:pt x="164561" y="1304925"/>
                </a:cubicBezTo>
                <a:cubicBezTo>
                  <a:pt x="167446" y="1314542"/>
                  <a:pt x="174086" y="1333500"/>
                  <a:pt x="174086" y="1333500"/>
                </a:cubicBezTo>
                <a:cubicBezTo>
                  <a:pt x="175673" y="1347787"/>
                  <a:pt x="176485" y="1362182"/>
                  <a:pt x="178848" y="1376362"/>
                </a:cubicBezTo>
                <a:cubicBezTo>
                  <a:pt x="179673" y="1381314"/>
                  <a:pt x="182393" y="1385780"/>
                  <a:pt x="183611" y="1390650"/>
                </a:cubicBezTo>
                <a:cubicBezTo>
                  <a:pt x="185574" y="1398503"/>
                  <a:pt x="187042" y="1406478"/>
                  <a:pt x="188373" y="1414462"/>
                </a:cubicBezTo>
                <a:cubicBezTo>
                  <a:pt x="196050" y="1460526"/>
                  <a:pt x="187668" y="1434131"/>
                  <a:pt x="202661" y="1471612"/>
                </a:cubicBezTo>
                <a:cubicBezTo>
                  <a:pt x="203828" y="1478612"/>
                  <a:pt x="206667" y="1504817"/>
                  <a:pt x="212186" y="1514475"/>
                </a:cubicBezTo>
                <a:cubicBezTo>
                  <a:pt x="216124" y="1521367"/>
                  <a:pt x="220054" y="1528856"/>
                  <a:pt x="226473" y="1533525"/>
                </a:cubicBezTo>
                <a:cubicBezTo>
                  <a:pt x="238736" y="1542444"/>
                  <a:pt x="265407" y="1555151"/>
                  <a:pt x="283623" y="1557337"/>
                </a:cubicBezTo>
                <a:cubicBezTo>
                  <a:pt x="316873" y="1561327"/>
                  <a:pt x="383636" y="1566862"/>
                  <a:pt x="383636" y="1566862"/>
                </a:cubicBezTo>
                <a:cubicBezTo>
                  <a:pt x="389986" y="1568450"/>
                  <a:pt x="396253" y="1570419"/>
                  <a:pt x="402686" y="1571625"/>
                </a:cubicBezTo>
                <a:cubicBezTo>
                  <a:pt x="421668" y="1575184"/>
                  <a:pt x="459836" y="1581150"/>
                  <a:pt x="459836" y="1581150"/>
                </a:cubicBezTo>
                <a:cubicBezTo>
                  <a:pt x="472536" y="1579562"/>
                  <a:pt x="485908" y="1580761"/>
                  <a:pt x="497936" y="1576387"/>
                </a:cubicBezTo>
                <a:cubicBezTo>
                  <a:pt x="511785" y="1571351"/>
                  <a:pt x="512299" y="1556402"/>
                  <a:pt x="521748" y="1547812"/>
                </a:cubicBezTo>
                <a:cubicBezTo>
                  <a:pt x="554656" y="1517896"/>
                  <a:pt x="554524" y="1519518"/>
                  <a:pt x="583661" y="1504950"/>
                </a:cubicBezTo>
                <a:cubicBezTo>
                  <a:pt x="586836" y="1493837"/>
                  <a:pt x="586775" y="1481228"/>
                  <a:pt x="593186" y="1471612"/>
                </a:cubicBezTo>
                <a:cubicBezTo>
                  <a:pt x="611664" y="1443895"/>
                  <a:pt x="634008" y="1431698"/>
                  <a:pt x="659861" y="1414462"/>
                </a:cubicBezTo>
                <a:cubicBezTo>
                  <a:pt x="664623" y="1411287"/>
                  <a:pt x="669029" y="1407497"/>
                  <a:pt x="674148" y="1404937"/>
                </a:cubicBezTo>
                <a:cubicBezTo>
                  <a:pt x="680498" y="1401762"/>
                  <a:pt x="687110" y="1399065"/>
                  <a:pt x="693198" y="1395412"/>
                </a:cubicBezTo>
                <a:cubicBezTo>
                  <a:pt x="703014" y="1389522"/>
                  <a:pt x="711534" y="1381482"/>
                  <a:pt x="721773" y="1376362"/>
                </a:cubicBezTo>
                <a:cubicBezTo>
                  <a:pt x="728123" y="1373187"/>
                  <a:pt x="734659" y="1370359"/>
                  <a:pt x="740823" y="1366837"/>
                </a:cubicBezTo>
                <a:cubicBezTo>
                  <a:pt x="745793" y="1363997"/>
                  <a:pt x="749991" y="1359872"/>
                  <a:pt x="755111" y="1357312"/>
                </a:cubicBezTo>
                <a:cubicBezTo>
                  <a:pt x="808540" y="1330598"/>
                  <a:pt x="719076" y="1382666"/>
                  <a:pt x="788448" y="1343025"/>
                </a:cubicBezTo>
                <a:cubicBezTo>
                  <a:pt x="793418" y="1340185"/>
                  <a:pt x="797616" y="1336060"/>
                  <a:pt x="802736" y="1333500"/>
                </a:cubicBezTo>
                <a:cubicBezTo>
                  <a:pt x="809443" y="1330147"/>
                  <a:pt x="831220" y="1321959"/>
                  <a:pt x="840836" y="1319212"/>
                </a:cubicBezTo>
                <a:cubicBezTo>
                  <a:pt x="847130" y="1317414"/>
                  <a:pt x="853536" y="1316037"/>
                  <a:pt x="859886" y="1314450"/>
                </a:cubicBezTo>
                <a:cubicBezTo>
                  <a:pt x="866236" y="1311275"/>
                  <a:pt x="873482" y="1309470"/>
                  <a:pt x="878936" y="1304925"/>
                </a:cubicBezTo>
                <a:cubicBezTo>
                  <a:pt x="883333" y="1301261"/>
                  <a:pt x="884414" y="1294685"/>
                  <a:pt x="888461" y="1290637"/>
                </a:cubicBezTo>
                <a:cubicBezTo>
                  <a:pt x="892508" y="1286590"/>
                  <a:pt x="898402" y="1284837"/>
                  <a:pt x="902748" y="1281112"/>
                </a:cubicBezTo>
                <a:cubicBezTo>
                  <a:pt x="931510" y="1256458"/>
                  <a:pt x="909834" y="1266050"/>
                  <a:pt x="936086" y="1257300"/>
                </a:cubicBezTo>
                <a:cubicBezTo>
                  <a:pt x="950435" y="1247733"/>
                  <a:pt x="952503" y="1245502"/>
                  <a:pt x="969423" y="1238250"/>
                </a:cubicBezTo>
                <a:cubicBezTo>
                  <a:pt x="974037" y="1236272"/>
                  <a:pt x="978948" y="1235075"/>
                  <a:pt x="983711" y="1233487"/>
                </a:cubicBezTo>
                <a:cubicBezTo>
                  <a:pt x="1040439" y="1190942"/>
                  <a:pt x="968308" y="1241189"/>
                  <a:pt x="1021811" y="1214437"/>
                </a:cubicBezTo>
                <a:cubicBezTo>
                  <a:pt x="1032050" y="1209317"/>
                  <a:pt x="1039526" y="1199007"/>
                  <a:pt x="1050386" y="1195387"/>
                </a:cubicBezTo>
                <a:cubicBezTo>
                  <a:pt x="1055148" y="1193800"/>
                  <a:pt x="1060059" y="1192602"/>
                  <a:pt x="1064673" y="1190625"/>
                </a:cubicBezTo>
                <a:cubicBezTo>
                  <a:pt x="1071199" y="1187828"/>
                  <a:pt x="1076988" y="1183345"/>
                  <a:pt x="1083723" y="1181100"/>
                </a:cubicBezTo>
                <a:cubicBezTo>
                  <a:pt x="1090768" y="1178752"/>
                  <a:pt x="1133046" y="1168491"/>
                  <a:pt x="1145636" y="1166812"/>
                </a:cubicBezTo>
                <a:cubicBezTo>
                  <a:pt x="1161450" y="1164703"/>
                  <a:pt x="1177386" y="1163637"/>
                  <a:pt x="1193261" y="1162050"/>
                </a:cubicBezTo>
                <a:cubicBezTo>
                  <a:pt x="1232347" y="1149020"/>
                  <a:pt x="1170828" y="1168984"/>
                  <a:pt x="1250411" y="1147762"/>
                </a:cubicBezTo>
                <a:cubicBezTo>
                  <a:pt x="1260112" y="1145175"/>
                  <a:pt x="1269300" y="1140879"/>
                  <a:pt x="1278986" y="1138237"/>
                </a:cubicBezTo>
                <a:cubicBezTo>
                  <a:pt x="1286795" y="1136107"/>
                  <a:pt x="1294945" y="1135438"/>
                  <a:pt x="1302798" y="1133475"/>
                </a:cubicBezTo>
                <a:cubicBezTo>
                  <a:pt x="1307668" y="1132257"/>
                  <a:pt x="1312088" y="1129188"/>
                  <a:pt x="1317086" y="1128712"/>
                </a:cubicBezTo>
                <a:cubicBezTo>
                  <a:pt x="1345576" y="1125999"/>
                  <a:pt x="1374265" y="1125989"/>
                  <a:pt x="1402811" y="1123950"/>
                </a:cubicBezTo>
                <a:cubicBezTo>
                  <a:pt x="1418725" y="1122813"/>
                  <a:pt x="1434591" y="1121051"/>
                  <a:pt x="1450436" y="1119187"/>
                </a:cubicBezTo>
                <a:cubicBezTo>
                  <a:pt x="1461584" y="1117875"/>
                  <a:pt x="1483773" y="1114425"/>
                  <a:pt x="1483773" y="1114425"/>
                </a:cubicBezTo>
              </a:path>
            </a:pathLst>
          </a:cu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56" tIns="19928" rIns="39856" bIns="19928" anchor="ctr"/>
          <a:lstStyle/>
          <a:p>
            <a:pPr>
              <a:defRPr/>
            </a:pPr>
            <a:endParaRPr lang="en-US"/>
          </a:p>
        </p:txBody>
      </p:sp>
      <p:pic>
        <p:nvPicPr>
          <p:cNvPr id="270" name="Picture 276">
            <a:extLst>
              <a:ext uri="{FF2B5EF4-FFF2-40B4-BE49-F238E27FC236}">
                <a16:creationId xmlns:a16="http://schemas.microsoft.com/office/drawing/2014/main" id="{A5423D92-D1F9-4C97-8A6E-F6C99C122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84" y="5340435"/>
            <a:ext cx="2694385" cy="96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" name="Picture 2" descr="A picture containing clock, remote, control, game&#10;&#10;Description automatically generated">
            <a:extLst>
              <a:ext uri="{FF2B5EF4-FFF2-40B4-BE49-F238E27FC236}">
                <a16:creationId xmlns:a16="http://schemas.microsoft.com/office/drawing/2014/main" id="{26BB005E-9650-46E9-93CC-BEC180981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t="10800" r="35039" b="10800"/>
          <a:stretch>
            <a:fillRect/>
          </a:stretch>
        </p:blipFill>
        <p:spPr bwMode="auto">
          <a:xfrm>
            <a:off x="7025748" y="3476545"/>
            <a:ext cx="577453" cy="85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" name="Picture 4" descr="A close up of a machine&#10;&#10;Description automatically generated">
            <a:extLst>
              <a:ext uri="{FF2B5EF4-FFF2-40B4-BE49-F238E27FC236}">
                <a16:creationId xmlns:a16="http://schemas.microsoft.com/office/drawing/2014/main" id="{D6DC3D64-CD9D-4328-BFDF-2FD5CA0D9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701" y="4430236"/>
            <a:ext cx="1075135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" name="Picture 6" descr="A picture containing parking, computer, street&#10;&#10;Description automatically generated">
            <a:extLst>
              <a:ext uri="{FF2B5EF4-FFF2-40B4-BE49-F238E27FC236}">
                <a16:creationId xmlns:a16="http://schemas.microsoft.com/office/drawing/2014/main" id="{86D71D0F-BA36-4AA0-A9FB-5785A9808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4" t="5002" r="17104" b="4485"/>
          <a:stretch>
            <a:fillRect/>
          </a:stretch>
        </p:blipFill>
        <p:spPr bwMode="auto">
          <a:xfrm>
            <a:off x="7628204" y="3008630"/>
            <a:ext cx="632222" cy="86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6EC02E14-D7C5-4F02-B797-33C1157DB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3" t="5202" r="26375" b="9445"/>
          <a:stretch>
            <a:fillRect/>
          </a:stretch>
        </p:blipFill>
        <p:spPr bwMode="auto">
          <a:xfrm>
            <a:off x="7722264" y="3782536"/>
            <a:ext cx="565547" cy="71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3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2065" y="253170"/>
            <a:ext cx="6174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Fault Resilient Inverters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1143000" y="234315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6112" y="1389102"/>
            <a:ext cx="8711776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Funded by PSERC, 2020-2022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WSU-PI: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Saeed Lotfifard 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project will develop methods for enhancing fault ride through (FRT) capability of inverter-interfaced resources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AD4815-7599-44B9-A36D-170F0A7781DE}" type="slidenum">
              <a:rPr lang="en-US">
                <a:solidFill>
                  <a:srgbClr val="CC0033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>
              <a:solidFill>
                <a:srgbClr val="CC0033"/>
              </a:solidFill>
              <a:latin typeface="Arial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809DA1-5546-4911-A968-EC404B61D686}"/>
              </a:ext>
            </a:extLst>
          </p:cNvPr>
          <p:cNvCxnSpPr/>
          <p:nvPr/>
        </p:nvCxnSpPr>
        <p:spPr>
          <a:xfrm>
            <a:off x="0" y="234315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5">
            <a:extLst>
              <a:ext uri="{FF2B5EF4-FFF2-40B4-BE49-F238E27FC236}">
                <a16:creationId xmlns:a16="http://schemas.microsoft.com/office/drawing/2014/main" id="{4CB18782-D210-4EEF-8D8A-FC1692224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2664" y="2736638"/>
            <a:ext cx="2519363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69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605CFF8-1CE8-438D-BAEB-854A794BB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307" y="4943165"/>
            <a:ext cx="752475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0" name="Object 2">
            <a:extLst>
              <a:ext uri="{FF2B5EF4-FFF2-40B4-BE49-F238E27FC236}">
                <a16:creationId xmlns:a16="http://schemas.microsoft.com/office/drawing/2014/main" id="{BC8A903A-6CFC-4142-8C90-13229406B6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392659"/>
              </p:ext>
            </p:extLst>
          </p:nvPr>
        </p:nvGraphicFramePr>
        <p:xfrm>
          <a:off x="346799" y="2803849"/>
          <a:ext cx="4938713" cy="1912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Visio" r:id="rId5" imgW="13645208" imgH="5288937" progId="Visio.Drawing.11">
                  <p:embed/>
                </p:oleObj>
              </mc:Choice>
              <mc:Fallback>
                <p:oleObj name="Visio" r:id="rId5" imgW="13645208" imgH="5288937" progId="Visio.Drawing.11">
                  <p:embed/>
                  <p:pic>
                    <p:nvPicPr>
                      <p:cNvPr id="70" name="Object 2">
                        <a:extLst>
                          <a:ext uri="{FF2B5EF4-FFF2-40B4-BE49-F238E27FC236}">
                            <a16:creationId xmlns:a16="http://schemas.microsoft.com/office/drawing/2014/main" id="{BC8A903A-6CFC-4142-8C90-13229406B6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799" y="2803849"/>
                        <a:ext cx="4938713" cy="1912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" name="Canvas 2053">
            <a:extLst>
              <a:ext uri="{FF2B5EF4-FFF2-40B4-BE49-F238E27FC236}">
                <a16:creationId xmlns:a16="http://schemas.microsoft.com/office/drawing/2014/main" id="{00A63037-AEED-4ABD-BE28-60CE04115820}"/>
              </a:ext>
            </a:extLst>
          </p:cNvPr>
          <p:cNvGrpSpPr>
            <a:grpSpLocks/>
          </p:cNvGrpSpPr>
          <p:nvPr/>
        </p:nvGrpSpPr>
        <p:grpSpPr bwMode="auto">
          <a:xfrm>
            <a:off x="5695244" y="3014240"/>
            <a:ext cx="2776538" cy="1311217"/>
            <a:chOff x="0" y="0"/>
            <a:chExt cx="3200400" cy="1261973"/>
          </a:xfrm>
        </p:grpSpPr>
        <p:sp>
          <p:nvSpPr>
            <p:cNvPr id="72" name="Rectangle 7">
              <a:extLst>
                <a:ext uri="{FF2B5EF4-FFF2-40B4-BE49-F238E27FC236}">
                  <a16:creationId xmlns:a16="http://schemas.microsoft.com/office/drawing/2014/main" id="{06D33BF1-2B5A-4ACF-9B69-B9CB49E9E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200400" cy="126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  <p:grpSp>
          <p:nvGrpSpPr>
            <p:cNvPr id="73" name="Group 8">
              <a:extLst>
                <a:ext uri="{FF2B5EF4-FFF2-40B4-BE49-F238E27FC236}">
                  <a16:creationId xmlns:a16="http://schemas.microsoft.com/office/drawing/2014/main" id="{07BC8D0A-6CE6-4884-B026-2A983206B0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6013"/>
              <a:ext cx="3200400" cy="1225960"/>
              <a:chOff x="39325" y="36000"/>
              <a:chExt cx="3202940" cy="2400935"/>
            </a:xfrm>
          </p:grpSpPr>
          <p:pic>
            <p:nvPicPr>
              <p:cNvPr id="74" name="Picture 9" descr="C:\Users\Aslan Mojallal\AppData\Local\Microsoft\Windows\INetCache\Content.Word\LVRT_Duration.tif">
                <a:extLst>
                  <a:ext uri="{FF2B5EF4-FFF2-40B4-BE49-F238E27FC236}">
                    <a16:creationId xmlns:a16="http://schemas.microsoft.com/office/drawing/2014/main" id="{D4E102F8-28B4-4B51-9E2C-0A98464B25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25" y="36000"/>
                <a:ext cx="3202940" cy="2400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49DBF2F-EE97-46D7-B531-9B83FC8B5B79}"/>
                  </a:ext>
                </a:extLst>
              </p:cNvPr>
              <p:cNvSpPr/>
              <p:nvPr/>
            </p:nvSpPr>
            <p:spPr>
              <a:xfrm>
                <a:off x="638288" y="117801"/>
                <a:ext cx="174764" cy="1933648"/>
              </a:xfrm>
              <a:prstGeom prst="rect">
                <a:avLst/>
              </a:prstGeom>
              <a:pattFill prst="dkUpDiag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B44BBCD0-D266-4CD0-A78E-BF6B7765BB50}"/>
                  </a:ext>
                </a:extLst>
              </p:cNvPr>
              <p:cNvSpPr/>
              <p:nvPr/>
            </p:nvSpPr>
            <p:spPr>
              <a:xfrm rot="5400000">
                <a:off x="811365" y="111611"/>
                <a:ext cx="1930540" cy="1936699"/>
              </a:xfrm>
              <a:prstGeom prst="triangle">
                <a:avLst>
                  <a:gd name="adj" fmla="val 0"/>
                </a:avLst>
              </a:prstGeom>
              <a:pattFill prst="dkUpDiag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9269056-ED49-4218-B922-BDF983DEF79A}"/>
                  </a:ext>
                </a:extLst>
              </p:cNvPr>
              <p:cNvSpPr/>
              <p:nvPr/>
            </p:nvSpPr>
            <p:spPr>
              <a:xfrm>
                <a:off x="2228636" y="117801"/>
                <a:ext cx="762605" cy="335746"/>
              </a:xfrm>
              <a:prstGeom prst="rect">
                <a:avLst/>
              </a:prstGeom>
              <a:pattFill prst="dkUpDiag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14D8D453-D687-40FB-BAE7-74C059BE2F2A}"/>
                  </a:ext>
                </a:extLst>
              </p:cNvPr>
              <p:cNvCxnSpPr/>
              <p:nvPr/>
            </p:nvCxnSpPr>
            <p:spPr>
              <a:xfrm>
                <a:off x="630344" y="2045231"/>
                <a:ext cx="200184" cy="0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5D0CC7F2-AE10-4C58-AC40-2C5D3A18C2F3}"/>
                  </a:ext>
                </a:extLst>
              </p:cNvPr>
              <p:cNvCxnSpPr/>
              <p:nvPr/>
            </p:nvCxnSpPr>
            <p:spPr>
              <a:xfrm flipH="1">
                <a:off x="808285" y="823488"/>
                <a:ext cx="4767" cy="1221743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EEE6D6D-59AA-4114-AB9F-62CE0B06E28A}"/>
                  </a:ext>
                </a:extLst>
              </p:cNvPr>
              <p:cNvCxnSpPr/>
              <p:nvPr/>
            </p:nvCxnSpPr>
            <p:spPr>
              <a:xfrm flipV="1">
                <a:off x="835294" y="823488"/>
                <a:ext cx="602140" cy="311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A524F5C1-4ECC-45E4-8973-95F1B8084F5D}"/>
                  </a:ext>
                </a:extLst>
              </p:cNvPr>
              <p:cNvCxnSpPr/>
              <p:nvPr/>
            </p:nvCxnSpPr>
            <p:spPr>
              <a:xfrm flipV="1">
                <a:off x="1437434" y="453547"/>
                <a:ext cx="965966" cy="36994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A0D41D7C-7D37-483B-9D79-A8659A12A5A2}"/>
                  </a:ext>
                </a:extLst>
              </p:cNvPr>
              <p:cNvCxnSpPr/>
              <p:nvPr/>
            </p:nvCxnSpPr>
            <p:spPr>
              <a:xfrm flipV="1">
                <a:off x="2403400" y="117801"/>
                <a:ext cx="0" cy="1946083"/>
              </a:xfrm>
              <a:prstGeom prst="line">
                <a:avLst/>
              </a:prstGeom>
              <a:ln w="3175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6855DD5-41A9-4BEE-A3A9-D2D39E1A0CB3}"/>
                  </a:ext>
                </a:extLst>
              </p:cNvPr>
              <p:cNvCxnSpPr/>
              <p:nvPr/>
            </p:nvCxnSpPr>
            <p:spPr>
              <a:xfrm flipV="1">
                <a:off x="1458088" y="117801"/>
                <a:ext cx="0" cy="1946083"/>
              </a:xfrm>
              <a:prstGeom prst="line">
                <a:avLst/>
              </a:prstGeom>
              <a:ln w="3175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EDCAD89-9C30-4CD1-A547-C357C6FA3852}"/>
                  </a:ext>
                </a:extLst>
              </p:cNvPr>
              <p:cNvCxnSpPr/>
              <p:nvPr/>
            </p:nvCxnSpPr>
            <p:spPr>
              <a:xfrm>
                <a:off x="508010" y="1212084"/>
                <a:ext cx="2487998" cy="0"/>
              </a:xfrm>
              <a:prstGeom prst="line">
                <a:avLst/>
              </a:prstGeom>
              <a:ln w="3175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DC66193-320F-4676-AC43-2B78FF977442}"/>
                  </a:ext>
                </a:extLst>
              </p:cNvPr>
              <p:cNvCxnSpPr/>
              <p:nvPr/>
            </p:nvCxnSpPr>
            <p:spPr>
              <a:xfrm>
                <a:off x="508010" y="823488"/>
                <a:ext cx="2487998" cy="0"/>
              </a:xfrm>
              <a:prstGeom prst="line">
                <a:avLst/>
              </a:prstGeom>
              <a:ln w="3175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CF984C2-1DD4-4E52-87CB-F1FAF3F75779}"/>
                  </a:ext>
                </a:extLst>
              </p:cNvPr>
              <p:cNvCxnSpPr/>
              <p:nvPr/>
            </p:nvCxnSpPr>
            <p:spPr>
              <a:xfrm>
                <a:off x="503243" y="465982"/>
                <a:ext cx="2487998" cy="0"/>
              </a:xfrm>
              <a:prstGeom prst="line">
                <a:avLst/>
              </a:prstGeom>
              <a:ln w="3175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36357C2-4BDD-491F-A70F-1138DCE1D65E}"/>
                  </a:ext>
                </a:extLst>
              </p:cNvPr>
              <p:cNvCxnSpPr/>
              <p:nvPr/>
            </p:nvCxnSpPr>
            <p:spPr>
              <a:xfrm>
                <a:off x="508010" y="285674"/>
                <a:ext cx="2487998" cy="0"/>
              </a:xfrm>
              <a:prstGeom prst="line">
                <a:avLst/>
              </a:prstGeom>
              <a:ln w="3175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B109C274-F476-4DF9-BC41-79C69CE84517}"/>
                  </a:ext>
                </a:extLst>
              </p:cNvPr>
              <p:cNvCxnSpPr/>
              <p:nvPr/>
            </p:nvCxnSpPr>
            <p:spPr>
              <a:xfrm>
                <a:off x="1070431" y="537482"/>
                <a:ext cx="138222" cy="2704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 Box 2048">
                <a:extLst>
                  <a:ext uri="{FF2B5EF4-FFF2-40B4-BE49-F238E27FC236}">
                    <a16:creationId xmlns:a16="http://schemas.microsoft.com/office/drawing/2014/main" id="{1D19E5A5-9893-4CF4-9525-0F3F777762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4132" y="348493"/>
                <a:ext cx="567202" cy="202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525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Type 1 Limit</a:t>
                </a:r>
                <a:endParaRPr lang="en-US" altLang="en-US" sz="7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76B74B65-85E9-4BD2-AABA-1F6EFD48B18C}"/>
                  </a:ext>
                </a:extLst>
              </p:cNvPr>
              <p:cNvCxnSpPr/>
              <p:nvPr/>
            </p:nvCxnSpPr>
            <p:spPr>
              <a:xfrm>
                <a:off x="1702757" y="410024"/>
                <a:ext cx="312985" cy="4476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 Box 25">
                <a:extLst>
                  <a:ext uri="{FF2B5EF4-FFF2-40B4-BE49-F238E27FC236}">
                    <a16:creationId xmlns:a16="http://schemas.microsoft.com/office/drawing/2014/main" id="{EFEC981E-44F1-42D2-BF5F-FF2A2B24FB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7232" y="234161"/>
                <a:ext cx="587981" cy="189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15000"/>
                  </a:lnSpc>
                  <a:spcBef>
                    <a:spcPct val="0"/>
                  </a:spcBef>
                  <a:spcAft>
                    <a:spcPts val="750"/>
                  </a:spcAft>
                  <a:buNone/>
                </a:pPr>
                <a:r>
                  <a:rPr lang="en-US" altLang="en-US" sz="525">
                    <a:latin typeface="Times New Roman" panose="02020603050405020304" pitchFamily="18" charset="0"/>
                    <a:cs typeface="Calibri" panose="020F0502020204030204" pitchFamily="34" charset="0"/>
                  </a:rPr>
                  <a:t>Type 2 Limit</a:t>
                </a:r>
                <a:endParaRPr lang="en-US" altLang="en-US" sz="9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Text Box 25">
                <a:extLst>
                  <a:ext uri="{FF2B5EF4-FFF2-40B4-BE49-F238E27FC236}">
                    <a16:creationId xmlns:a16="http://schemas.microsoft.com/office/drawing/2014/main" id="{334D7DE0-958C-42C3-9E23-72B3E5A992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0143" y="945284"/>
                <a:ext cx="587375" cy="402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15000"/>
                  </a:lnSpc>
                  <a:spcBef>
                    <a:spcPct val="0"/>
                  </a:spcBef>
                  <a:spcAft>
                    <a:spcPts val="750"/>
                  </a:spcAft>
                  <a:buNone/>
                </a:pPr>
                <a:r>
                  <a:rPr lang="en-US" altLang="en-US" sz="525" b="1">
                    <a:latin typeface="Times New Roman" panose="02020603050405020304" pitchFamily="18" charset="0"/>
                    <a:cs typeface="Calibri" panose="020F0502020204030204" pitchFamily="34" charset="0"/>
                  </a:rPr>
                  <a:t>Must Remain Connected</a:t>
                </a:r>
                <a:endParaRPr lang="en-US" altLang="en-US" sz="9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Text Box 25">
                <a:extLst>
                  <a:ext uri="{FF2B5EF4-FFF2-40B4-BE49-F238E27FC236}">
                    <a16:creationId xmlns:a16="http://schemas.microsoft.com/office/drawing/2014/main" id="{D7316141-A20B-4B01-AE7B-0A7BD4BAE2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34810" y="1255406"/>
                <a:ext cx="703919" cy="505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15000"/>
                  </a:lnSpc>
                  <a:spcBef>
                    <a:spcPct val="0"/>
                  </a:spcBef>
                  <a:spcAft>
                    <a:spcPts val="750"/>
                  </a:spcAft>
                  <a:buNone/>
                </a:pPr>
                <a:r>
                  <a:rPr lang="en-US" altLang="en-US" sz="525" b="1" dirty="0">
                    <a:latin typeface="Times New Roman" panose="02020603050405020304" pitchFamily="18" charset="0"/>
                    <a:cs typeface="Calibri" panose="020F0502020204030204" pitchFamily="34" charset="0"/>
                  </a:rPr>
                  <a:t>Disconnection Permitted</a:t>
                </a:r>
                <a:endParaRPr lang="en-US" alt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4" name="Lightning Bolt 93">
            <a:extLst>
              <a:ext uri="{FF2B5EF4-FFF2-40B4-BE49-F238E27FC236}">
                <a16:creationId xmlns:a16="http://schemas.microsoft.com/office/drawing/2014/main" id="{B7DB9627-96E7-4C31-9570-79592F214897}"/>
              </a:ext>
            </a:extLst>
          </p:cNvPr>
          <p:cNvSpPr/>
          <p:nvPr/>
        </p:nvSpPr>
        <p:spPr>
          <a:xfrm>
            <a:off x="3935343" y="3259760"/>
            <a:ext cx="157163" cy="270272"/>
          </a:xfrm>
          <a:prstGeom prst="lightningBolt">
            <a:avLst/>
          </a:prstGeom>
          <a:solidFill>
            <a:srgbClr val="FF0000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5" name="Picture 1">
            <a:extLst>
              <a:ext uri="{FF2B5EF4-FFF2-40B4-BE49-F238E27FC236}">
                <a16:creationId xmlns:a16="http://schemas.microsoft.com/office/drawing/2014/main" id="{B8392478-967C-4289-9277-0589FE812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221" y="4811905"/>
            <a:ext cx="2825831" cy="118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TextBox 32">
            <a:extLst>
              <a:ext uri="{FF2B5EF4-FFF2-40B4-BE49-F238E27FC236}">
                <a16:creationId xmlns:a16="http://schemas.microsoft.com/office/drawing/2014/main" id="{14001FC6-7F86-47C7-B9C0-DAFD3094D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2737" y="5997856"/>
            <a:ext cx="18288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>
                <a:latin typeface="Times New Roman" panose="02020603050405020304" pitchFamily="18" charset="0"/>
              </a:rPr>
              <a:t>Graphical illustration of PBSMC.</a:t>
            </a:r>
            <a:endParaRPr lang="en-US" altLang="en-US" sz="900" dirty="0"/>
          </a:p>
        </p:txBody>
      </p:sp>
      <p:pic>
        <p:nvPicPr>
          <p:cNvPr id="97" name="Picture 1">
            <a:extLst>
              <a:ext uri="{FF2B5EF4-FFF2-40B4-BE49-F238E27FC236}">
                <a16:creationId xmlns:a16="http://schemas.microsoft.com/office/drawing/2014/main" id="{BD7BAF3A-B207-43E8-94FC-15B0BFA13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445" y="4925616"/>
            <a:ext cx="2473230" cy="130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46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0460" y="141622"/>
            <a:ext cx="7161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Identification and Mitigation of Operational Security of Inverter Dominated Power Grids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1143000" y="234315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2476" y="1829738"/>
            <a:ext cx="3546198" cy="382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Funded by PSERC, 2021-2023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WSU-PI: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Saeed Lotfifard 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project will identify operational security vulnerabilities that grid integration of massive amounts of inverter-based resources creates. Specifically, protection systems responses and grid synchronism stability of inverters will be analyzed and mitigation strategies will be developed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AD4815-7599-44B9-A36D-170F0A7781DE}" type="slidenum">
              <a:rPr lang="en-US">
                <a:solidFill>
                  <a:srgbClr val="CC0033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>
              <a:solidFill>
                <a:srgbClr val="CC0033"/>
              </a:solidFill>
              <a:latin typeface="Arial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809DA1-5546-4911-A968-EC404B61D686}"/>
              </a:ext>
            </a:extLst>
          </p:cNvPr>
          <p:cNvCxnSpPr/>
          <p:nvPr/>
        </p:nvCxnSpPr>
        <p:spPr>
          <a:xfrm>
            <a:off x="0" y="234315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605CFF8-1CE8-438D-BAEB-854A794BB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930" y="5387066"/>
            <a:ext cx="752475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7B6AB24-539D-4B45-B547-AE53D3681784}"/>
              </a:ext>
            </a:extLst>
          </p:cNvPr>
          <p:cNvGrpSpPr/>
          <p:nvPr/>
        </p:nvGrpSpPr>
        <p:grpSpPr>
          <a:xfrm>
            <a:off x="4077029" y="1649692"/>
            <a:ext cx="3558682" cy="4375436"/>
            <a:chOff x="4416394" y="1971035"/>
            <a:chExt cx="3022391" cy="386555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B6627CE-8B42-4945-A654-0BB6CF551A78}"/>
                </a:ext>
              </a:extLst>
            </p:cNvPr>
            <p:cNvCxnSpPr/>
            <p:nvPr/>
          </p:nvCxnSpPr>
          <p:spPr>
            <a:xfrm>
              <a:off x="5406601" y="2775987"/>
              <a:ext cx="3712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987F495-247D-47D3-9B4E-50385E966EB4}"/>
                </a:ext>
              </a:extLst>
            </p:cNvPr>
            <p:cNvCxnSpPr/>
            <p:nvPr/>
          </p:nvCxnSpPr>
          <p:spPr>
            <a:xfrm>
              <a:off x="5679338" y="2784245"/>
              <a:ext cx="0" cy="2091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6C127B0-E489-4BCC-8770-879878CF6C35}"/>
                </a:ext>
              </a:extLst>
            </p:cNvPr>
            <p:cNvSpPr/>
            <p:nvPr/>
          </p:nvSpPr>
          <p:spPr>
            <a:xfrm>
              <a:off x="5618730" y="2853054"/>
              <a:ext cx="109096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B57DAD2-3F1A-4F92-BDC3-CD0D62BF55A3}"/>
                </a:ext>
              </a:extLst>
            </p:cNvPr>
            <p:cNvCxnSpPr/>
            <p:nvPr/>
          </p:nvCxnSpPr>
          <p:spPr>
            <a:xfrm>
              <a:off x="6507843" y="2651970"/>
              <a:ext cx="0" cy="1216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FDB3F1E-3461-4378-9C0E-BA35902F1989}"/>
                </a:ext>
              </a:extLst>
            </p:cNvPr>
            <p:cNvCxnSpPr/>
            <p:nvPr/>
          </p:nvCxnSpPr>
          <p:spPr>
            <a:xfrm flipV="1">
              <a:off x="6267329" y="2779679"/>
              <a:ext cx="5761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68B9CFB-F3AF-4364-A10E-F87EE5396578}"/>
                </a:ext>
              </a:extLst>
            </p:cNvPr>
            <p:cNvCxnSpPr>
              <a:cxnSpLocks/>
            </p:cNvCxnSpPr>
            <p:nvPr/>
          </p:nvCxnSpPr>
          <p:spPr>
            <a:xfrm>
              <a:off x="6546481" y="2784084"/>
              <a:ext cx="2822" cy="2569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7CA6445-AD6F-4EF6-819D-1EBECDDCCE56}"/>
                </a:ext>
              </a:extLst>
            </p:cNvPr>
            <p:cNvSpPr/>
            <p:nvPr/>
          </p:nvSpPr>
          <p:spPr>
            <a:xfrm>
              <a:off x="6485872" y="2852894"/>
              <a:ext cx="109096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8F39EFD-6658-4F79-9569-2C4A5B236BF1}"/>
                </a:ext>
              </a:extLst>
            </p:cNvPr>
            <p:cNvCxnSpPr>
              <a:cxnSpLocks/>
            </p:cNvCxnSpPr>
            <p:nvPr/>
          </p:nvCxnSpPr>
          <p:spPr>
            <a:xfrm>
              <a:off x="5672699" y="2993425"/>
              <a:ext cx="66007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973DE70-713D-490F-988C-6E728F91583C}"/>
                </a:ext>
              </a:extLst>
            </p:cNvPr>
            <p:cNvCxnSpPr/>
            <p:nvPr/>
          </p:nvCxnSpPr>
          <p:spPr>
            <a:xfrm>
              <a:off x="6338422" y="2787937"/>
              <a:ext cx="0" cy="2091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6AF24DE-0B0F-42CF-B4A2-99AB9827B3DA}"/>
                </a:ext>
              </a:extLst>
            </p:cNvPr>
            <p:cNvSpPr/>
            <p:nvPr/>
          </p:nvSpPr>
          <p:spPr>
            <a:xfrm>
              <a:off x="6285106" y="2856747"/>
              <a:ext cx="109096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E83F800-5A69-4813-830E-EE8F394EF3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3163" y="3870590"/>
              <a:ext cx="75565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6B04B74-161A-462F-A108-8874F07C6B05}"/>
                </a:ext>
              </a:extLst>
            </p:cNvPr>
            <p:cNvCxnSpPr>
              <a:cxnSpLocks/>
            </p:cNvCxnSpPr>
            <p:nvPr/>
          </p:nvCxnSpPr>
          <p:spPr>
            <a:xfrm>
              <a:off x="6089096" y="3380887"/>
              <a:ext cx="0" cy="488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2B99ADD-E1BF-41B0-8939-0D0D9953648F}"/>
                </a:ext>
              </a:extLst>
            </p:cNvPr>
            <p:cNvCxnSpPr>
              <a:cxnSpLocks/>
            </p:cNvCxnSpPr>
            <p:nvPr/>
          </p:nvCxnSpPr>
          <p:spPr>
            <a:xfrm>
              <a:off x="5757724" y="3490544"/>
              <a:ext cx="0" cy="3800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D5731CA-1AFD-4C88-BA9E-047678E91F5A}"/>
                </a:ext>
              </a:extLst>
            </p:cNvPr>
            <p:cNvSpPr/>
            <p:nvPr/>
          </p:nvSpPr>
          <p:spPr>
            <a:xfrm>
              <a:off x="5697115" y="3730219"/>
              <a:ext cx="109096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BB1EAE3-9C24-43CA-A512-7F02C4B8B4CF}"/>
                </a:ext>
              </a:extLst>
            </p:cNvPr>
            <p:cNvCxnSpPr>
              <a:cxnSpLocks/>
            </p:cNvCxnSpPr>
            <p:nvPr/>
          </p:nvCxnSpPr>
          <p:spPr>
            <a:xfrm>
              <a:off x="5517656" y="3346056"/>
              <a:ext cx="0" cy="5231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769059A-8D75-498F-8025-458696E10A20}"/>
                </a:ext>
              </a:extLst>
            </p:cNvPr>
            <p:cNvSpPr/>
            <p:nvPr/>
          </p:nvSpPr>
          <p:spPr>
            <a:xfrm>
              <a:off x="5463108" y="3728849"/>
              <a:ext cx="109096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54" name="Picture 53" descr="Diagram, schematic&#10;&#10;Description automatically generated">
              <a:extLst>
                <a:ext uri="{FF2B5EF4-FFF2-40B4-BE49-F238E27FC236}">
                  <a16:creationId xmlns:a16="http://schemas.microsoft.com/office/drawing/2014/main" id="{D430DC54-0F53-4F2E-A2A4-917BC0045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04" t="46230" r="30113" b="42758"/>
            <a:stretch/>
          </p:blipFill>
          <p:spPr>
            <a:xfrm rot="10800000">
              <a:off x="6343066" y="3230193"/>
              <a:ext cx="284102" cy="208305"/>
            </a:xfrm>
            <a:prstGeom prst="rect">
              <a:avLst/>
            </a:prstGeom>
          </p:spPr>
        </p:pic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96A4345-83B6-4AA6-A3E6-4E93F3895F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62687" y="3041067"/>
              <a:ext cx="786615" cy="45769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97F6C12-F09A-490C-AB7C-B923915440B5}"/>
                </a:ext>
              </a:extLst>
            </p:cNvPr>
            <p:cNvCxnSpPr/>
            <p:nvPr/>
          </p:nvCxnSpPr>
          <p:spPr>
            <a:xfrm>
              <a:off x="6381585" y="3477239"/>
              <a:ext cx="4618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D3BB646-8B47-47A1-BC3B-2D953D54A41B}"/>
                </a:ext>
              </a:extLst>
            </p:cNvPr>
            <p:cNvCxnSpPr/>
            <p:nvPr/>
          </p:nvCxnSpPr>
          <p:spPr>
            <a:xfrm>
              <a:off x="6744974" y="2787937"/>
              <a:ext cx="0" cy="6804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B496687-20F2-43AD-B3F7-13CE5B0FC32D}"/>
                </a:ext>
              </a:extLst>
            </p:cNvPr>
            <p:cNvSpPr/>
            <p:nvPr/>
          </p:nvSpPr>
          <p:spPr>
            <a:xfrm>
              <a:off x="6697002" y="3328015"/>
              <a:ext cx="109096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1E2EAD6-DC15-405D-BD10-150147CA7687}"/>
                </a:ext>
              </a:extLst>
            </p:cNvPr>
            <p:cNvCxnSpPr>
              <a:cxnSpLocks/>
            </p:cNvCxnSpPr>
            <p:nvPr/>
          </p:nvCxnSpPr>
          <p:spPr>
            <a:xfrm>
              <a:off x="6089096" y="3384244"/>
              <a:ext cx="26973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E8FC9D7-A65F-4D09-B98A-F84D2C949D4D}"/>
                </a:ext>
              </a:extLst>
            </p:cNvPr>
            <p:cNvCxnSpPr/>
            <p:nvPr/>
          </p:nvCxnSpPr>
          <p:spPr>
            <a:xfrm>
              <a:off x="6744974" y="2787937"/>
              <a:ext cx="0" cy="2091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4C7FF7B-6679-4473-B6B5-080285959260}"/>
                </a:ext>
              </a:extLst>
            </p:cNvPr>
            <p:cNvSpPr/>
            <p:nvPr/>
          </p:nvSpPr>
          <p:spPr>
            <a:xfrm>
              <a:off x="6684366" y="2856747"/>
              <a:ext cx="109096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1171558-41FA-4115-8A4B-A6B03BC328B5}"/>
                </a:ext>
              </a:extLst>
            </p:cNvPr>
            <p:cNvSpPr/>
            <p:nvPr/>
          </p:nvSpPr>
          <p:spPr>
            <a:xfrm>
              <a:off x="5562686" y="4058924"/>
              <a:ext cx="220025" cy="15838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30E69E5-3B21-4BFA-85F0-7F9F2ED069D9}"/>
                </a:ext>
              </a:extLst>
            </p:cNvPr>
            <p:cNvSpPr/>
            <p:nvPr/>
          </p:nvSpPr>
          <p:spPr>
            <a:xfrm>
              <a:off x="5563861" y="4146604"/>
              <a:ext cx="220025" cy="15838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A19FB94-38DE-4B6D-8100-0970B64179C5}"/>
                </a:ext>
              </a:extLst>
            </p:cNvPr>
            <p:cNvCxnSpPr>
              <a:cxnSpLocks/>
              <a:endCxn id="62" idx="0"/>
            </p:cNvCxnSpPr>
            <p:nvPr/>
          </p:nvCxnSpPr>
          <p:spPr>
            <a:xfrm flipH="1">
              <a:off x="5672699" y="3872549"/>
              <a:ext cx="0" cy="1863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67925B4-BE33-47BC-BB4B-0D6CF383C950}"/>
                </a:ext>
              </a:extLst>
            </p:cNvPr>
            <p:cNvSpPr/>
            <p:nvPr/>
          </p:nvSpPr>
          <p:spPr>
            <a:xfrm>
              <a:off x="5619487" y="3926116"/>
              <a:ext cx="108338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2BEBB0F-71D3-4E7A-971B-787A979B8815}"/>
                </a:ext>
              </a:extLst>
            </p:cNvPr>
            <p:cNvCxnSpPr/>
            <p:nvPr/>
          </p:nvCxnSpPr>
          <p:spPr>
            <a:xfrm>
              <a:off x="5679461" y="4303093"/>
              <a:ext cx="0" cy="1583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94DC90D-1B99-4212-8375-63E1C23BEB81}"/>
                </a:ext>
              </a:extLst>
            </p:cNvPr>
            <p:cNvSpPr/>
            <p:nvPr/>
          </p:nvSpPr>
          <p:spPr>
            <a:xfrm>
              <a:off x="5620246" y="4343361"/>
              <a:ext cx="107580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9591903-92EA-4F73-B246-802787E2E4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63558" y="4225795"/>
              <a:ext cx="275636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Picture 98" descr="Diagram, schematic&#10;&#10;Description automatically generated">
              <a:extLst>
                <a:ext uri="{FF2B5EF4-FFF2-40B4-BE49-F238E27FC236}">
                  <a16:creationId xmlns:a16="http://schemas.microsoft.com/office/drawing/2014/main" id="{CEC44B46-ECBD-4E5A-918B-F0B091C82316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04" t="46230" r="30113" b="42758"/>
            <a:stretch/>
          </p:blipFill>
          <p:spPr>
            <a:xfrm rot="10800000">
              <a:off x="6381585" y="2513114"/>
              <a:ext cx="283346" cy="208080"/>
            </a:xfrm>
            <a:prstGeom prst="rect">
              <a:avLst/>
            </a:prstGeom>
          </p:spPr>
        </p:pic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8475CA1-6694-4DED-A408-100C37E3261F}"/>
                </a:ext>
              </a:extLst>
            </p:cNvPr>
            <p:cNvCxnSpPr/>
            <p:nvPr/>
          </p:nvCxnSpPr>
          <p:spPr>
            <a:xfrm>
              <a:off x="6523882" y="2461132"/>
              <a:ext cx="0" cy="518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7902B4D-2DB2-4FD7-83A4-450C571DF32D}"/>
                </a:ext>
              </a:extLst>
            </p:cNvPr>
            <p:cNvSpPr txBox="1"/>
            <p:nvPr/>
          </p:nvSpPr>
          <p:spPr>
            <a:xfrm>
              <a:off x="4416394" y="3997175"/>
              <a:ext cx="126565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 dirty="0">
                  <a:cs typeface="Times New Roman" panose="02020603050405020304" pitchFamily="18" charset="0"/>
                </a:rPr>
                <a:t>Transmission</a:t>
              </a:r>
              <a:endParaRPr lang="en-US" sz="900" dirty="0"/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57909314-7D5F-41DE-BF6F-0C965B4EA37B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75" b="31"/>
            <a:stretch>
              <a:fillRect/>
            </a:stretch>
          </p:blipFill>
          <p:spPr bwMode="auto">
            <a:xfrm>
              <a:off x="6857809" y="3283693"/>
              <a:ext cx="580976" cy="154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DF49DED5-9176-487F-9C23-1318A56AA7BE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75" b="31"/>
            <a:stretch>
              <a:fillRect/>
            </a:stretch>
          </p:blipFill>
          <p:spPr bwMode="auto">
            <a:xfrm>
              <a:off x="6857809" y="2831168"/>
              <a:ext cx="580976" cy="154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E01FF9DD-CD8E-424F-BD47-7E7CA12CA0D4}"/>
                </a:ext>
              </a:extLst>
            </p:cNvPr>
            <p:cNvCxnSpPr>
              <a:cxnSpLocks/>
            </p:cNvCxnSpPr>
            <p:nvPr/>
          </p:nvCxnSpPr>
          <p:spPr>
            <a:xfrm>
              <a:off x="5403164" y="4454650"/>
              <a:ext cx="162201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EA76556C-8232-4788-95FD-EF8CA9E57F16}"/>
                </a:ext>
              </a:extLst>
            </p:cNvPr>
            <p:cNvCxnSpPr/>
            <p:nvPr/>
          </p:nvCxnSpPr>
          <p:spPr>
            <a:xfrm>
              <a:off x="5566886" y="4454650"/>
              <a:ext cx="0" cy="434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1CDE211-F49E-4E22-A6B2-E0DA3C7A0AF9}"/>
                </a:ext>
              </a:extLst>
            </p:cNvPr>
            <p:cNvSpPr/>
            <p:nvPr/>
          </p:nvSpPr>
          <p:spPr>
            <a:xfrm>
              <a:off x="5517656" y="4512848"/>
              <a:ext cx="109096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FD125598-01D9-4851-8ADE-3DA9E0DC0382}"/>
                </a:ext>
              </a:extLst>
            </p:cNvPr>
            <p:cNvCxnSpPr/>
            <p:nvPr/>
          </p:nvCxnSpPr>
          <p:spPr>
            <a:xfrm>
              <a:off x="5882568" y="4454650"/>
              <a:ext cx="0" cy="434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677793E-1B19-419C-9FAA-182EA37B6812}"/>
                </a:ext>
              </a:extLst>
            </p:cNvPr>
            <p:cNvSpPr/>
            <p:nvPr/>
          </p:nvSpPr>
          <p:spPr>
            <a:xfrm>
              <a:off x="5833338" y="4512848"/>
              <a:ext cx="109096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pic>
          <p:nvPicPr>
            <p:cNvPr id="110" name="Picture 109" descr="A picture containing cell, object, court, mountain&#10;&#10;Description automatically generated">
              <a:extLst>
                <a:ext uri="{FF2B5EF4-FFF2-40B4-BE49-F238E27FC236}">
                  <a16:creationId xmlns:a16="http://schemas.microsoft.com/office/drawing/2014/main" id="{A4C63CEF-6FA1-4114-A07D-00E4C6B0A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553" y="2051654"/>
              <a:ext cx="943992" cy="415739"/>
            </a:xfrm>
            <a:prstGeom prst="rect">
              <a:avLst/>
            </a:prstGeom>
          </p:spPr>
        </p:pic>
        <p:sp>
          <p:nvSpPr>
            <p:cNvPr id="111" name="Lightning Bolt 110">
              <a:extLst>
                <a:ext uri="{FF2B5EF4-FFF2-40B4-BE49-F238E27FC236}">
                  <a16:creationId xmlns:a16="http://schemas.microsoft.com/office/drawing/2014/main" id="{B5A61783-1E08-489B-BAB8-BCE60164C5EA}"/>
                </a:ext>
              </a:extLst>
            </p:cNvPr>
            <p:cNvSpPr/>
            <p:nvPr/>
          </p:nvSpPr>
          <p:spPr>
            <a:xfrm>
              <a:off x="5873244" y="2907578"/>
              <a:ext cx="215852" cy="262621"/>
            </a:xfrm>
            <a:prstGeom prst="lightningBol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637FE0E-30C7-4311-968A-64F7E429A5FF}"/>
                </a:ext>
              </a:extLst>
            </p:cNvPr>
            <p:cNvCxnSpPr/>
            <p:nvPr/>
          </p:nvCxnSpPr>
          <p:spPr>
            <a:xfrm>
              <a:off x="5466878" y="2658232"/>
              <a:ext cx="0" cy="1216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3" name="Picture 112" descr="Diagram, schematic&#10;&#10;Description automatically generated">
              <a:extLst>
                <a:ext uri="{FF2B5EF4-FFF2-40B4-BE49-F238E27FC236}">
                  <a16:creationId xmlns:a16="http://schemas.microsoft.com/office/drawing/2014/main" id="{96816C49-9179-4563-9012-C89420964E10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04" t="46230" r="30113" b="42758"/>
            <a:stretch/>
          </p:blipFill>
          <p:spPr>
            <a:xfrm rot="10800000">
              <a:off x="5340620" y="2519375"/>
              <a:ext cx="283346" cy="208080"/>
            </a:xfrm>
            <a:prstGeom prst="rect">
              <a:avLst/>
            </a:prstGeom>
          </p:spPr>
        </p:pic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FF99698-5703-48FC-8BFA-914E5BCBF9F5}"/>
                </a:ext>
              </a:extLst>
            </p:cNvPr>
            <p:cNvCxnSpPr/>
            <p:nvPr/>
          </p:nvCxnSpPr>
          <p:spPr>
            <a:xfrm>
              <a:off x="5482917" y="2467393"/>
              <a:ext cx="0" cy="518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5" name="Picture 114" descr="Diagram, schematic&#10;&#10;Description automatically generated">
              <a:extLst>
                <a:ext uri="{FF2B5EF4-FFF2-40B4-BE49-F238E27FC236}">
                  <a16:creationId xmlns:a16="http://schemas.microsoft.com/office/drawing/2014/main" id="{A17FBDF2-0E8B-4856-8FC2-28C36E83E746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04" t="46230" r="30113" b="42758"/>
            <a:stretch/>
          </p:blipFill>
          <p:spPr>
            <a:xfrm rot="10800000">
              <a:off x="5966392" y="3628073"/>
              <a:ext cx="284102" cy="208080"/>
            </a:xfrm>
            <a:prstGeom prst="rect">
              <a:avLst/>
            </a:prstGeom>
          </p:spPr>
        </p:pic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E17F588A-A3F9-44B3-BD56-90D30791399A}"/>
                </a:ext>
              </a:extLst>
            </p:cNvPr>
            <p:cNvCxnSpPr>
              <a:cxnSpLocks/>
            </p:cNvCxnSpPr>
            <p:nvPr/>
          </p:nvCxnSpPr>
          <p:spPr>
            <a:xfrm>
              <a:off x="5302909" y="3095789"/>
              <a:ext cx="0" cy="3455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7" name="Picture 116" descr="Diagram&#10;&#10;Description automatically generated">
              <a:extLst>
                <a:ext uri="{FF2B5EF4-FFF2-40B4-BE49-F238E27FC236}">
                  <a16:creationId xmlns:a16="http://schemas.microsoft.com/office/drawing/2014/main" id="{8041E887-6C82-4BDD-A638-9401C4554889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21" t="5161" r="63114" b="85529"/>
            <a:stretch/>
          </p:blipFill>
          <p:spPr bwMode="auto">
            <a:xfrm>
              <a:off x="4835472" y="3132868"/>
              <a:ext cx="432160" cy="2779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DAC27504-8323-4AA0-A6B4-42471B08672D}"/>
                </a:ext>
              </a:extLst>
            </p:cNvPr>
            <p:cNvCxnSpPr>
              <a:cxnSpLocks/>
            </p:cNvCxnSpPr>
            <p:nvPr/>
          </p:nvCxnSpPr>
          <p:spPr>
            <a:xfrm>
              <a:off x="5522029" y="2780288"/>
              <a:ext cx="0" cy="4259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EA76B53-B1BE-4E91-A3C7-203D679F2070}"/>
                </a:ext>
              </a:extLst>
            </p:cNvPr>
            <p:cNvCxnSpPr/>
            <p:nvPr/>
          </p:nvCxnSpPr>
          <p:spPr>
            <a:xfrm>
              <a:off x="5304826" y="3204980"/>
              <a:ext cx="22002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794F70D-B77B-4884-932D-7E04538E27C5}"/>
                </a:ext>
              </a:extLst>
            </p:cNvPr>
            <p:cNvSpPr/>
            <p:nvPr/>
          </p:nvSpPr>
          <p:spPr>
            <a:xfrm>
              <a:off x="5353316" y="3162625"/>
              <a:ext cx="109096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A542EED-B995-409A-8302-2ACC7CA0D003}"/>
                </a:ext>
              </a:extLst>
            </p:cNvPr>
            <p:cNvCxnSpPr/>
            <p:nvPr/>
          </p:nvCxnSpPr>
          <p:spPr>
            <a:xfrm>
              <a:off x="5302909" y="3351725"/>
              <a:ext cx="22002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556D895-1A7C-4167-A3DF-DBEF2F3AD1F5}"/>
                </a:ext>
              </a:extLst>
            </p:cNvPr>
            <p:cNvCxnSpPr>
              <a:cxnSpLocks/>
            </p:cNvCxnSpPr>
            <p:nvPr/>
          </p:nvCxnSpPr>
          <p:spPr>
            <a:xfrm>
              <a:off x="5230607" y="3276742"/>
              <a:ext cx="7230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6C0EA8AB-35EC-4E78-9A43-D904D830E3D0}"/>
                </a:ext>
              </a:extLst>
            </p:cNvPr>
            <p:cNvSpPr/>
            <p:nvPr/>
          </p:nvSpPr>
          <p:spPr>
            <a:xfrm>
              <a:off x="5354265" y="3314623"/>
              <a:ext cx="110012" cy="7919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CCDA0A4C-4B03-45B9-AB2A-FC078104BDF4}"/>
                </a:ext>
              </a:extLst>
            </p:cNvPr>
            <p:cNvCxnSpPr>
              <a:cxnSpLocks/>
              <a:stCxn id="54" idx="0"/>
            </p:cNvCxnSpPr>
            <p:nvPr/>
          </p:nvCxnSpPr>
          <p:spPr>
            <a:xfrm>
              <a:off x="6485116" y="3438498"/>
              <a:ext cx="0" cy="298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B578306E-E0C5-4A0A-BA87-D66A034675CF}"/>
                </a:ext>
              </a:extLst>
            </p:cNvPr>
            <p:cNvSpPr/>
            <p:nvPr/>
          </p:nvSpPr>
          <p:spPr>
            <a:xfrm>
              <a:off x="5468724" y="2858161"/>
              <a:ext cx="109096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F705A9-2354-4E40-AF3A-81DDFDAB112A}"/>
                </a:ext>
              </a:extLst>
            </p:cNvPr>
            <p:cNvCxnSpPr/>
            <p:nvPr/>
          </p:nvCxnSpPr>
          <p:spPr>
            <a:xfrm>
              <a:off x="6616247" y="3469129"/>
              <a:ext cx="0" cy="1583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51788D6A-8D78-4E1C-948C-395D36506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52651" y="3510737"/>
              <a:ext cx="572523" cy="670571"/>
            </a:xfrm>
            <a:prstGeom prst="rect">
              <a:avLst/>
            </a:prstGeom>
          </p:spPr>
        </p:pic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09B846A1-B26A-4023-8268-826BF81B2B0B}"/>
                </a:ext>
              </a:extLst>
            </p:cNvPr>
            <p:cNvCxnSpPr/>
            <p:nvPr/>
          </p:nvCxnSpPr>
          <p:spPr>
            <a:xfrm>
              <a:off x="6249872" y="4449492"/>
              <a:ext cx="0" cy="434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5AA32FC4-4FC5-4942-8F9B-F5F83952988C}"/>
                </a:ext>
              </a:extLst>
            </p:cNvPr>
            <p:cNvSpPr/>
            <p:nvPr/>
          </p:nvSpPr>
          <p:spPr>
            <a:xfrm>
              <a:off x="6200642" y="4507690"/>
              <a:ext cx="109096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523BBB1-F72D-4A5F-88B5-23F0BAE8D91B}"/>
                </a:ext>
              </a:extLst>
            </p:cNvPr>
            <p:cNvCxnSpPr>
              <a:cxnSpLocks/>
            </p:cNvCxnSpPr>
            <p:nvPr/>
          </p:nvCxnSpPr>
          <p:spPr>
            <a:xfrm>
              <a:off x="6848804" y="4461473"/>
              <a:ext cx="0" cy="7752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DA4DF207-A793-4EA3-B72B-627F3AD58FCE}"/>
                </a:ext>
              </a:extLst>
            </p:cNvPr>
            <p:cNvSpPr/>
            <p:nvPr/>
          </p:nvSpPr>
          <p:spPr>
            <a:xfrm>
              <a:off x="6806330" y="4525048"/>
              <a:ext cx="109096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4BB1F05-23D5-4329-9704-907FF4C30D13}"/>
                </a:ext>
              </a:extLst>
            </p:cNvPr>
            <p:cNvCxnSpPr>
              <a:cxnSpLocks/>
            </p:cNvCxnSpPr>
            <p:nvPr/>
          </p:nvCxnSpPr>
          <p:spPr>
            <a:xfrm>
              <a:off x="6664931" y="5023267"/>
              <a:ext cx="0" cy="4598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78C3D10-8123-4E5F-9670-C88508E08C0D}"/>
                </a:ext>
              </a:extLst>
            </p:cNvPr>
            <p:cNvCxnSpPr>
              <a:cxnSpLocks/>
            </p:cNvCxnSpPr>
            <p:nvPr/>
          </p:nvCxnSpPr>
          <p:spPr>
            <a:xfrm>
              <a:off x="5042920" y="5096408"/>
              <a:ext cx="1622011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45E7C7F-1824-4423-BA71-D22071B4B88F}"/>
                </a:ext>
              </a:extLst>
            </p:cNvPr>
            <p:cNvCxnSpPr>
              <a:cxnSpLocks/>
            </p:cNvCxnSpPr>
            <p:nvPr/>
          </p:nvCxnSpPr>
          <p:spPr>
            <a:xfrm>
              <a:off x="6655827" y="5236691"/>
              <a:ext cx="18763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06E22F0-38AC-491C-9FE2-F0274A07ED61}"/>
                </a:ext>
              </a:extLst>
            </p:cNvPr>
            <p:cNvSpPr/>
            <p:nvPr/>
          </p:nvSpPr>
          <p:spPr>
            <a:xfrm>
              <a:off x="6439797" y="5051388"/>
              <a:ext cx="109096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A13E6843-80BF-4534-94F1-BF5A19A568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30156" y="5285852"/>
              <a:ext cx="43783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9C30707A-1002-4BB5-A17B-BC2FDAD18C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21808" y="5453916"/>
              <a:ext cx="43783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42303F92-67A0-459A-B3FC-8CE470AE3080}"/>
                </a:ext>
              </a:extLst>
            </p:cNvPr>
            <p:cNvSpPr/>
            <p:nvPr/>
          </p:nvSpPr>
          <p:spPr>
            <a:xfrm>
              <a:off x="6449075" y="5236692"/>
              <a:ext cx="109096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C07C9F67-F9FA-4A38-B8DB-418AEDE1EE73}"/>
                </a:ext>
              </a:extLst>
            </p:cNvPr>
            <p:cNvSpPr/>
            <p:nvPr/>
          </p:nvSpPr>
          <p:spPr>
            <a:xfrm>
              <a:off x="6455799" y="5414282"/>
              <a:ext cx="109096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57F237C1-AC50-4BF6-9C63-9E35A609493D}"/>
                </a:ext>
              </a:extLst>
            </p:cNvPr>
            <p:cNvSpPr/>
            <p:nvPr/>
          </p:nvSpPr>
          <p:spPr>
            <a:xfrm>
              <a:off x="5681339" y="5050511"/>
              <a:ext cx="109096" cy="792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BC89FCD0-0FD8-4015-92E5-D766B1810C33}"/>
                </a:ext>
              </a:extLst>
            </p:cNvPr>
            <p:cNvSpPr/>
            <p:nvPr/>
          </p:nvSpPr>
          <p:spPr>
            <a:xfrm>
              <a:off x="6059449" y="5166736"/>
              <a:ext cx="110012" cy="7919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2260563-8C25-4158-BCE8-BF35A081437D}"/>
                </a:ext>
              </a:extLst>
            </p:cNvPr>
            <p:cNvSpPr/>
            <p:nvPr/>
          </p:nvSpPr>
          <p:spPr>
            <a:xfrm>
              <a:off x="6059972" y="5206663"/>
              <a:ext cx="110012" cy="7919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53CBA1A-C34A-463E-A162-BFA5089FBB58}"/>
                </a:ext>
              </a:extLst>
            </p:cNvPr>
            <p:cNvCxnSpPr>
              <a:cxnSpLocks/>
            </p:cNvCxnSpPr>
            <p:nvPr/>
          </p:nvCxnSpPr>
          <p:spPr>
            <a:xfrm>
              <a:off x="6109416" y="5285853"/>
              <a:ext cx="0" cy="4598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A4198B1-CBD1-4895-B087-CB4B7A47E2C0}"/>
                </a:ext>
              </a:extLst>
            </p:cNvPr>
            <p:cNvCxnSpPr>
              <a:cxnSpLocks/>
            </p:cNvCxnSpPr>
            <p:nvPr/>
          </p:nvCxnSpPr>
          <p:spPr>
            <a:xfrm>
              <a:off x="6109416" y="5096407"/>
              <a:ext cx="0" cy="7032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7F2D1BD6-C35F-4A0C-A1A8-A0A2573B01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7988" y="5409987"/>
              <a:ext cx="20045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99889B0D-C0AF-46CB-BC6D-59CEFC3311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7988" y="5515781"/>
              <a:ext cx="20045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C96AA705-98CC-4507-9D94-C9290A2023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2508" y="5632643"/>
              <a:ext cx="20045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0D15509B-30D5-4BB1-959B-D599FD064E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0452" y="5739964"/>
              <a:ext cx="20045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428E91D7-4533-4E16-883F-05B68B2BC0AB}"/>
                </a:ext>
              </a:extLst>
            </p:cNvPr>
            <p:cNvSpPr/>
            <p:nvPr/>
          </p:nvSpPr>
          <p:spPr>
            <a:xfrm>
              <a:off x="5290564" y="5166736"/>
              <a:ext cx="110012" cy="7919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E8AACBE0-B168-4D18-9022-02F294486E3C}"/>
                </a:ext>
              </a:extLst>
            </p:cNvPr>
            <p:cNvSpPr/>
            <p:nvPr/>
          </p:nvSpPr>
          <p:spPr>
            <a:xfrm>
              <a:off x="5291087" y="5206663"/>
              <a:ext cx="110012" cy="7919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9BB3BA-8698-4899-A610-F9FDB82326AC}"/>
                </a:ext>
              </a:extLst>
            </p:cNvPr>
            <p:cNvCxnSpPr>
              <a:cxnSpLocks/>
            </p:cNvCxnSpPr>
            <p:nvPr/>
          </p:nvCxnSpPr>
          <p:spPr>
            <a:xfrm>
              <a:off x="5340619" y="5096407"/>
              <a:ext cx="0" cy="7032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3" name="Picture 152" descr="Diagram&#10;&#10;Description automatically generated">
              <a:extLst>
                <a:ext uri="{FF2B5EF4-FFF2-40B4-BE49-F238E27FC236}">
                  <a16:creationId xmlns:a16="http://schemas.microsoft.com/office/drawing/2014/main" id="{A9AD9882-44B2-4662-9FB7-A0E55C0A7616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21" t="5161" r="63114" b="85529"/>
            <a:stretch/>
          </p:blipFill>
          <p:spPr bwMode="auto">
            <a:xfrm>
              <a:off x="5110972" y="4888335"/>
              <a:ext cx="220025" cy="15838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8185E4C3-9B0A-44BB-991A-9F51F8DF343B}"/>
                </a:ext>
              </a:extLst>
            </p:cNvPr>
            <p:cNvCxnSpPr>
              <a:cxnSpLocks/>
              <a:stCxn id="153" idx="2"/>
            </p:cNvCxnSpPr>
            <p:nvPr/>
          </p:nvCxnSpPr>
          <p:spPr>
            <a:xfrm>
              <a:off x="5220984" y="5046716"/>
              <a:ext cx="0" cy="547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0310AAF9-BA3A-43B5-8799-0D7E11200595}"/>
                </a:ext>
              </a:extLst>
            </p:cNvPr>
            <p:cNvSpPr txBox="1"/>
            <p:nvPr/>
          </p:nvSpPr>
          <p:spPr>
            <a:xfrm>
              <a:off x="4416955" y="4198495"/>
              <a:ext cx="126565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 dirty="0">
                  <a:cs typeface="Times New Roman" panose="02020603050405020304" pitchFamily="18" charset="0"/>
                </a:rPr>
                <a:t>Distribution</a:t>
              </a:r>
              <a:endParaRPr lang="en-US" sz="900" dirty="0"/>
            </a:p>
          </p:txBody>
        </p: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59B0252B-5675-4C89-A36E-282D8A29045A}"/>
                </a:ext>
              </a:extLst>
            </p:cNvPr>
            <p:cNvCxnSpPr>
              <a:cxnSpLocks/>
            </p:cNvCxnSpPr>
            <p:nvPr/>
          </p:nvCxnSpPr>
          <p:spPr>
            <a:xfrm>
              <a:off x="5340312" y="5275816"/>
              <a:ext cx="0" cy="7032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8" name="Picture 157" descr="A picture containing cell, object, grass, blue&#10;&#10;Description automatically generated">
              <a:extLst>
                <a:ext uri="{FF2B5EF4-FFF2-40B4-BE49-F238E27FC236}">
                  <a16:creationId xmlns:a16="http://schemas.microsoft.com/office/drawing/2014/main" id="{EE927667-45DC-404D-B25D-DC5E09A36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255" b="3149"/>
            <a:stretch/>
          </p:blipFill>
          <p:spPr>
            <a:xfrm>
              <a:off x="4572000" y="5364809"/>
              <a:ext cx="1044484" cy="471782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2F15C446-930E-4441-939F-828CA4783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44795" y="1971035"/>
              <a:ext cx="603403" cy="453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44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6178" y="208168"/>
            <a:ext cx="5448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 and Opportunities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1143000" y="234315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7742" y="1981270"/>
            <a:ext cx="77485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More intermittent renewable energy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Increased exposure to climate change events and adversarial threats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Flexible loads and flows on the 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Smart controls and fast communication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57A4E"/>
                </a:solidFill>
              </a:rPr>
              <a:t>Stability Analysis and Adaptive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57A4E"/>
                </a:solidFill>
              </a:rPr>
              <a:t>Real-time Sensor Measurements</a:t>
            </a:r>
          </a:p>
        </p:txBody>
      </p:sp>
      <p:sp>
        <p:nvSpPr>
          <p:cNvPr id="18" name="Explosion 2 17"/>
          <p:cNvSpPr/>
          <p:nvPr/>
        </p:nvSpPr>
        <p:spPr>
          <a:xfrm>
            <a:off x="5046363" y="4033118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Explosion 2 30"/>
          <p:cNvSpPr/>
          <p:nvPr/>
        </p:nvSpPr>
        <p:spPr>
          <a:xfrm>
            <a:off x="4692033" y="5029200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Explosion 2 31"/>
          <p:cNvSpPr/>
          <p:nvPr/>
        </p:nvSpPr>
        <p:spPr>
          <a:xfrm>
            <a:off x="5111399" y="4003982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AD4815-7599-44B9-A36D-170F0A7781DE}" type="slidenum">
              <a:rPr lang="en-US">
                <a:solidFill>
                  <a:srgbClr val="CC0033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>
              <a:solidFill>
                <a:srgbClr val="CC0033"/>
              </a:solidFill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374532-BA0F-4B34-A7D2-AF214CC4FC0D}"/>
              </a:ext>
            </a:extLst>
          </p:cNvPr>
          <p:cNvSpPr txBox="1"/>
          <p:nvPr/>
        </p:nvSpPr>
        <p:spPr>
          <a:xfrm>
            <a:off x="452645" y="1252819"/>
            <a:ext cx="544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Mani Venkatasubramanian</a:t>
            </a:r>
          </a:p>
        </p:txBody>
      </p:sp>
    </p:spTree>
    <p:extLst>
      <p:ext uri="{BB962C8B-B14F-4D97-AF65-F5344CB8AC3E}">
        <p14:creationId xmlns:p14="http://schemas.microsoft.com/office/powerpoint/2010/main" val="124132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0F1FE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F1FE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B23358-D0F6-4074-9C20-CBB543E1900F}"/>
              </a:ext>
            </a:extLst>
          </p:cNvPr>
          <p:cNvSpPr txBox="1"/>
          <p:nvPr/>
        </p:nvSpPr>
        <p:spPr>
          <a:xfrm>
            <a:off x="336176" y="1700034"/>
            <a:ext cx="5310052" cy="4347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Leading the transition to affordable, sustainable and resilient electric power systems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Mission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Collaborative research, education, and outreach to solve challenges  for modern power systems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C0033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E5F61B7-EAB5-4511-9B43-237818BA01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1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32" t="23433" r="16726" b="19231"/>
          <a:stretch/>
        </p:blipFill>
        <p:spPr bwMode="auto">
          <a:xfrm>
            <a:off x="5181599" y="1997907"/>
            <a:ext cx="4003222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759E7A-29A9-4E45-A112-E55CC19131A5}"/>
              </a:ext>
            </a:extLst>
          </p:cNvPr>
          <p:cNvSpPr txBox="1"/>
          <p:nvPr/>
        </p:nvSpPr>
        <p:spPr>
          <a:xfrm>
            <a:off x="1487641" y="235567"/>
            <a:ext cx="73879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 Systems Innovation Center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CA6B11D4-1FFE-4CAB-A18C-7E8AFDDDB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599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1888" y="294714"/>
            <a:ext cx="5690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Oscillation Monitoring System for RTE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1143000" y="234315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4511" y="1793614"/>
            <a:ext cx="7748516" cy="151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PMU based oscillation and modal analysis algorithms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Licensed by RTE French power grid operator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Recently used by RTE for synchronizing Ukraine power grid with European interconnection</a:t>
            </a:r>
          </a:p>
        </p:txBody>
      </p:sp>
      <p:sp>
        <p:nvSpPr>
          <p:cNvPr id="18" name="Explosion 2 17"/>
          <p:cNvSpPr/>
          <p:nvPr/>
        </p:nvSpPr>
        <p:spPr>
          <a:xfrm>
            <a:off x="5046363" y="4033118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Explosion 2 30"/>
          <p:cNvSpPr/>
          <p:nvPr/>
        </p:nvSpPr>
        <p:spPr>
          <a:xfrm>
            <a:off x="4692033" y="5029200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Explosion 2 31"/>
          <p:cNvSpPr/>
          <p:nvPr/>
        </p:nvSpPr>
        <p:spPr>
          <a:xfrm>
            <a:off x="5111399" y="4003982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AD4815-7599-44B9-A36D-170F0A7781DE}" type="slidenum">
              <a:rPr lang="en-US">
                <a:solidFill>
                  <a:srgbClr val="CC0033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>
              <a:solidFill>
                <a:srgbClr val="CC0033"/>
              </a:solidFill>
              <a:latin typeface="Arial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4CAADF6-B37B-4F2A-83BB-72FE8DD16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28" y="3328649"/>
            <a:ext cx="3843874" cy="25649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0D402E-4892-435C-981B-D0CD30BA8B86}"/>
              </a:ext>
            </a:extLst>
          </p:cNvPr>
          <p:cNvSpPr txBox="1"/>
          <p:nvPr/>
        </p:nvSpPr>
        <p:spPr>
          <a:xfrm>
            <a:off x="452645" y="1252819"/>
            <a:ext cx="544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Mani Venkatasubramanian</a:t>
            </a:r>
          </a:p>
        </p:txBody>
      </p:sp>
    </p:spTree>
    <p:extLst>
      <p:ext uri="{BB962C8B-B14F-4D97-AF65-F5344CB8AC3E}">
        <p14:creationId xmlns:p14="http://schemas.microsoft.com/office/powerpoint/2010/main" val="124231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0F1FE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F1FE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1">
            <a:extLst>
              <a:ext uri="{FF2B5EF4-FFF2-40B4-BE49-F238E27FC236}">
                <a16:creationId xmlns:a16="http://schemas.microsoft.com/office/drawing/2014/main" id="{E182798B-FC0E-4341-B43E-EB2A8539D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167" y="242499"/>
            <a:ext cx="6849666" cy="4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2025"/>
              </a:spcAft>
              <a:buClrTx/>
              <a:buNone/>
            </a:pPr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of IBR Models</a:t>
            </a:r>
          </a:p>
        </p:txBody>
      </p:sp>
      <p:sp>
        <p:nvSpPr>
          <p:cNvPr id="196611" name="Rectangle 2">
            <a:extLst>
              <a:ext uri="{FF2B5EF4-FFF2-40B4-BE49-F238E27FC236}">
                <a16:creationId xmlns:a16="http://schemas.microsoft.com/office/drawing/2014/main" id="{E4276AD8-DCCD-4D0F-9CFC-79E30C063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035" y="1761879"/>
            <a:ext cx="1714501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463"/>
              </a:spcBef>
              <a:buClr>
                <a:srgbClr val="618FFD"/>
              </a:buClr>
              <a:buSzPct val="75000"/>
              <a:buNone/>
            </a:pPr>
            <a:r>
              <a:rPr lang="en-US" altLang="en-US" sz="21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2021 Texas Odessa Event</a:t>
            </a:r>
            <a:endParaRPr lang="en-US" altLang="en-US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1463"/>
              </a:spcBef>
              <a:buClr>
                <a:srgbClr val="618FFD"/>
              </a:buClr>
              <a:buSzPct val="75000"/>
              <a:buNone/>
            </a:pPr>
            <a:r>
              <a:rPr lang="en-US" altLang="en-US" sz="21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(1100 MW solar trip)</a:t>
            </a:r>
          </a:p>
          <a:p>
            <a:pPr>
              <a:spcBef>
                <a:spcPts val="1463"/>
              </a:spcBef>
              <a:buClr>
                <a:srgbClr val="618FFD"/>
              </a:buClr>
              <a:buSzPct val="75000"/>
              <a:buNone/>
            </a:pPr>
            <a:r>
              <a:rPr lang="en-US" altLang="en-US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(NERC Report)</a:t>
            </a:r>
          </a:p>
          <a:p>
            <a:pPr marL="257175" indent="-257175">
              <a:spcBef>
                <a:spcPts val="1463"/>
              </a:spcBef>
              <a:buClr>
                <a:srgbClr val="618FFD"/>
              </a:buClr>
              <a:buSzPct val="75000"/>
            </a:pPr>
            <a:endParaRPr lang="en-US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668D4-1A0D-41DA-A934-104CCCBEA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1" t="2856" r="4232" b="5792"/>
          <a:stretch/>
        </p:blipFill>
        <p:spPr>
          <a:xfrm>
            <a:off x="1218834" y="1772114"/>
            <a:ext cx="5029201" cy="2361935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42D40BF-EC88-412C-B3A5-0FA1A4332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" y="4164949"/>
            <a:ext cx="8144303" cy="201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ts val="1463"/>
              </a:spcBef>
              <a:buClr>
                <a:srgbClr val="618FFD"/>
              </a:buClr>
              <a:buSzPct val="75000"/>
            </a:pPr>
            <a:r>
              <a:rPr lang="en-US" altLang="en-US" sz="1950" b="1" dirty="0">
                <a:solidFill>
                  <a:srgbClr val="557A4E"/>
                </a:solidFill>
              </a:rPr>
              <a:t>What IBR model parameters are critical in influencing bulk power system performance?</a:t>
            </a:r>
          </a:p>
          <a:p>
            <a:pPr marL="342900" indent="-342900">
              <a:spcBef>
                <a:spcPts val="1463"/>
              </a:spcBef>
              <a:buClr>
                <a:srgbClr val="618FFD"/>
              </a:buClr>
              <a:buSzPct val="75000"/>
            </a:pPr>
            <a:r>
              <a:rPr lang="en-US" altLang="en-US" sz="1950" b="1" dirty="0">
                <a:solidFill>
                  <a:srgbClr val="557A4E"/>
                </a:solidFill>
              </a:rPr>
              <a:t>What IBR parameters can be estimated from terminal measurements?</a:t>
            </a:r>
          </a:p>
          <a:p>
            <a:pPr marL="342900" indent="-342900">
              <a:spcBef>
                <a:spcPts val="1463"/>
              </a:spcBef>
              <a:buClr>
                <a:srgbClr val="618FFD"/>
              </a:buClr>
              <a:buSzPct val="75000"/>
            </a:pPr>
            <a:r>
              <a:rPr lang="en-US" altLang="en-US" sz="1950" b="1" dirty="0">
                <a:solidFill>
                  <a:srgbClr val="557A4E"/>
                </a:solidFill>
              </a:rPr>
              <a:t>What measurements and events are useful?</a:t>
            </a:r>
          </a:p>
          <a:p>
            <a:pPr marL="257175" indent="-257175">
              <a:spcBef>
                <a:spcPts val="1463"/>
              </a:spcBef>
              <a:buClr>
                <a:srgbClr val="618FFD"/>
              </a:buClr>
              <a:buSzPct val="75000"/>
            </a:pPr>
            <a:endParaRPr lang="en-US" altLang="en-US" sz="2400" dirty="0"/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456E3505-5B5A-494D-BF33-FAEE82538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C19A1-DD4C-419D-8D3A-F5C9BC344E0D}"/>
              </a:ext>
            </a:extLst>
          </p:cNvPr>
          <p:cNvSpPr txBox="1"/>
          <p:nvPr/>
        </p:nvSpPr>
        <p:spPr>
          <a:xfrm>
            <a:off x="452645" y="1252819"/>
            <a:ext cx="544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Mani Venkatasubramanian</a:t>
            </a:r>
          </a:p>
        </p:txBody>
      </p:sp>
    </p:spTree>
    <p:extLst>
      <p:ext uri="{BB962C8B-B14F-4D97-AF65-F5344CB8AC3E}">
        <p14:creationId xmlns:p14="http://schemas.microsoft.com/office/powerpoint/2010/main" val="3190323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0" y="267869"/>
            <a:ext cx="720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Maximizing Power Transfer of HV Transmission Lines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1143000" y="234315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2938" y="1709668"/>
            <a:ext cx="8515350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0075" lvl="1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field spatial distribution as a unifying factor in design</a:t>
            </a:r>
          </a:p>
          <a:p>
            <a:pPr marL="600075" lvl="1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 corona attenuation of switching surges</a:t>
            </a:r>
          </a:p>
          <a:p>
            <a:pPr marL="600075" lvl="1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of critical flashover voltage to electric field minimum</a:t>
            </a:r>
          </a:p>
          <a:p>
            <a:pPr marL="942975" lvl="2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Funded by AEP, Power Engineers and PSERC</a:t>
            </a:r>
          </a:p>
        </p:txBody>
      </p:sp>
      <p:sp>
        <p:nvSpPr>
          <p:cNvPr id="18" name="Explosion 2 17"/>
          <p:cNvSpPr/>
          <p:nvPr/>
        </p:nvSpPr>
        <p:spPr>
          <a:xfrm>
            <a:off x="5046363" y="4033118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Explosion 2 30"/>
          <p:cNvSpPr/>
          <p:nvPr/>
        </p:nvSpPr>
        <p:spPr>
          <a:xfrm>
            <a:off x="4692033" y="5029200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Explosion 2 31"/>
          <p:cNvSpPr/>
          <p:nvPr/>
        </p:nvSpPr>
        <p:spPr>
          <a:xfrm>
            <a:off x="5111399" y="4003982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AD4815-7599-44B9-A36D-170F0A7781DE}" type="slidenum">
              <a:rPr lang="en-US">
                <a:solidFill>
                  <a:srgbClr val="CC0033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>
              <a:solidFill>
                <a:srgbClr val="CC0033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75" y="3767063"/>
            <a:ext cx="3353450" cy="2510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101" y="3784121"/>
            <a:ext cx="4867524" cy="23831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9A9E5C-EAC7-4415-95CA-56464E26AD4E}"/>
              </a:ext>
            </a:extLst>
          </p:cNvPr>
          <p:cNvSpPr txBox="1"/>
          <p:nvPr/>
        </p:nvSpPr>
        <p:spPr>
          <a:xfrm>
            <a:off x="452645" y="1252819"/>
            <a:ext cx="544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Bob Olsen</a:t>
            </a:r>
          </a:p>
        </p:txBody>
      </p:sp>
    </p:spTree>
    <p:extLst>
      <p:ext uri="{BB962C8B-B14F-4D97-AF65-F5344CB8AC3E}">
        <p14:creationId xmlns:p14="http://schemas.microsoft.com/office/powerpoint/2010/main" val="11965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0F1FE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F1FE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animBg="1"/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50379" y="355610"/>
            <a:ext cx="6894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Testing Conditions for High Voltage Hardware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89" y="3171357"/>
            <a:ext cx="4235501" cy="28145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806" y="1910107"/>
            <a:ext cx="8620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R. G. Olsen, M. W. Tuominen and J. T. Leman, “On Corona Testing of High Voltage Hardware Using Laboratory Testing and/or Simulation,”   IEEE Transactions on Power Delivery, Vol. 33, pp.  1707-1715, August 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912" y="3189804"/>
            <a:ext cx="3885787" cy="2796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86F2C6-6974-42D7-AD93-97ED1E799D42}"/>
              </a:ext>
            </a:extLst>
          </p:cNvPr>
          <p:cNvSpPr txBox="1"/>
          <p:nvPr/>
        </p:nvSpPr>
        <p:spPr>
          <a:xfrm>
            <a:off x="162806" y="1202855"/>
            <a:ext cx="544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Bob Olsen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B63E7CEF-9A07-4B06-9C1D-E6E88A8B9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190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43901" y="1064161"/>
            <a:ext cx="5909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Non-Contact Measurement of Conductor Sag</a:t>
            </a:r>
          </a:p>
        </p:txBody>
      </p:sp>
      <p:sp>
        <p:nvSpPr>
          <p:cNvPr id="4" name="Rectangle 3"/>
          <p:cNvSpPr/>
          <p:nvPr/>
        </p:nvSpPr>
        <p:spPr>
          <a:xfrm>
            <a:off x="365760" y="2063472"/>
            <a:ext cx="84176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M. Mukherjee, R. G. Olsen, and Z. Li, “Non-Contact Monitoring of Overhead Transmission Lines using Space Potential Phasor Measurements,”  IEEE Transactions on Instrumentation and Measurement, Vol 69, No. 10, pp- 7494-7504, October 2020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FDF2C-F686-4D0E-83B1-F7F6ED9037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r="4855"/>
          <a:stretch/>
        </p:blipFill>
        <p:spPr>
          <a:xfrm>
            <a:off x="365760" y="3594200"/>
            <a:ext cx="2743200" cy="25143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93" y="3667392"/>
            <a:ext cx="3156347" cy="2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419" y="3541386"/>
            <a:ext cx="2359533" cy="2748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968DB1-6D28-4E7F-A299-BE5EDF6A652B}"/>
              </a:ext>
            </a:extLst>
          </p:cNvPr>
          <p:cNvSpPr txBox="1"/>
          <p:nvPr/>
        </p:nvSpPr>
        <p:spPr>
          <a:xfrm>
            <a:off x="365760" y="1290549"/>
            <a:ext cx="544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Bob Olsen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1C3E3ED3-D397-4083-8E33-36F092356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482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29987" y="297292"/>
            <a:ext cx="720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Download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0" y="1961821"/>
            <a:ext cx="2698103" cy="3539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6110" y="1972294"/>
            <a:ext cx="599942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Real high voltage overhead transmission lines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Propagation on single conductor transmission line above earth.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Electromagnetic fields surrounding a single conductor transmission line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Brief overview of numerical techniques for electrostatics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Propagation on </a:t>
            </a:r>
            <a:r>
              <a:rPr lang="en-US" sz="1600" dirty="0" err="1"/>
              <a:t>multiconductor</a:t>
            </a:r>
            <a:r>
              <a:rPr lang="en-US" sz="1600" dirty="0"/>
              <a:t> transmission line above earth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Limitations on power carrying capacity of transmission lines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Physics of corona onset and corona effects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Electromagnetic compatibility with the environment and/or other systems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Measurements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Electric/magnetic fields of high voltage transmission lines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Grounding issues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87245" y="5746574"/>
            <a:ext cx="315823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http://eecs.wsu.edu/~olsen/Book_Files</a:t>
            </a:r>
            <a:endParaRPr lang="en-US" sz="1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77B04-A002-4C72-B219-1B1C0EAFA4D8}"/>
              </a:ext>
            </a:extLst>
          </p:cNvPr>
          <p:cNvSpPr txBox="1"/>
          <p:nvPr/>
        </p:nvSpPr>
        <p:spPr>
          <a:xfrm>
            <a:off x="139249" y="1290398"/>
            <a:ext cx="544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Bob Olsen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333E7D0F-E9C2-4974-BF27-9606887AA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551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6165" y="370035"/>
            <a:ext cx="768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 ASSIST Project Outcomes- A Smart Distribution System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1143000" y="234315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917" y="2168943"/>
            <a:ext cx="5044942" cy="389080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57175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Benchmarking feeders and storage models</a:t>
            </a:r>
          </a:p>
          <a:p>
            <a:pPr marL="257175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Resiliency tools</a:t>
            </a:r>
          </a:p>
          <a:p>
            <a:pPr marL="257175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Cyber-Physical interdependency analysis framework</a:t>
            </a:r>
          </a:p>
          <a:p>
            <a:pPr marL="257175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Next-generation data utilization techniques</a:t>
            </a:r>
          </a:p>
          <a:p>
            <a:pPr marL="600075" lvl="1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 forecasting, BTM DER estimation </a:t>
            </a:r>
          </a:p>
          <a:p>
            <a:pPr marL="600075" lvl="1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ML/Physics driven-Event analytics using measured data</a:t>
            </a:r>
          </a:p>
          <a:p>
            <a:pPr marL="600075" lvl="1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Volt-Var Scheme, Reconfiguration schemes</a:t>
            </a:r>
          </a:p>
          <a:p>
            <a:pPr marL="257175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market models</a:t>
            </a:r>
          </a:p>
          <a:p>
            <a:pPr marL="257175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 and control of MGs/Aggregated DERs/ </a:t>
            </a:r>
            <a:r>
              <a:rPr lang="en-US" sz="1500" dirty="0" err="1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Nanogrids</a:t>
            </a:r>
            <a:endParaRPr lang="en-US" sz="1500" dirty="0">
              <a:solidFill>
                <a:srgbClr val="000099">
                  <a:lumMod val="60000"/>
                  <a:lumOff val="4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0075" lvl="1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Protection schemes, Inverter controls</a:t>
            </a:r>
          </a:p>
          <a:p>
            <a:pPr marL="600075" lvl="1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 of microgrids operation</a:t>
            </a:r>
          </a:p>
          <a:p>
            <a:pPr marL="257175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US-India federated laboratory setup </a:t>
            </a:r>
          </a:p>
          <a:p>
            <a:pPr marL="257175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US-India Policy comparison and key recommendations</a:t>
            </a:r>
          </a:p>
          <a:p>
            <a:pPr marL="257175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Actual technology adoption and field pilot demonstrations </a:t>
            </a:r>
          </a:p>
          <a:p>
            <a:pPr marL="257175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Workforce advancements- Trainings and online workshops</a:t>
            </a:r>
          </a:p>
        </p:txBody>
      </p:sp>
      <p:sp>
        <p:nvSpPr>
          <p:cNvPr id="18" name="Explosion 2 17"/>
          <p:cNvSpPr/>
          <p:nvPr/>
        </p:nvSpPr>
        <p:spPr>
          <a:xfrm>
            <a:off x="5046363" y="4033118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Explosion 2 30"/>
          <p:cNvSpPr/>
          <p:nvPr/>
        </p:nvSpPr>
        <p:spPr>
          <a:xfrm>
            <a:off x="4692033" y="5029200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Explosion 2 31"/>
          <p:cNvSpPr/>
          <p:nvPr/>
        </p:nvSpPr>
        <p:spPr>
          <a:xfrm>
            <a:off x="5111399" y="4003982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AE48E1-52D5-A32E-E47B-8EFEA06474E6}"/>
              </a:ext>
            </a:extLst>
          </p:cNvPr>
          <p:cNvSpPr txBox="1"/>
          <p:nvPr/>
        </p:nvSpPr>
        <p:spPr>
          <a:xfrm>
            <a:off x="3202420" y="6468272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https://uiassist.org/</a:t>
            </a:r>
            <a:r>
              <a:rPr lang="en-US" sz="1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B7513-21D3-B2E9-40CA-9C423C5E5D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91" y="6059752"/>
            <a:ext cx="2795645" cy="7386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EE01380-9F49-CDA1-A7E4-6507F9814112}"/>
              </a:ext>
            </a:extLst>
          </p:cNvPr>
          <p:cNvGrpSpPr/>
          <p:nvPr/>
        </p:nvGrpSpPr>
        <p:grpSpPr>
          <a:xfrm>
            <a:off x="7044094" y="1487524"/>
            <a:ext cx="2042942" cy="1398472"/>
            <a:chOff x="5227543" y="1110175"/>
            <a:chExt cx="3051171" cy="2032447"/>
          </a:xfrm>
        </p:grpSpPr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0CBB3E1B-2047-3FED-167E-7A26A17D5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7543" y="1110175"/>
              <a:ext cx="3051171" cy="203244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5D28BF-D58E-1BE2-A833-589FC70FFEA5}"/>
                </a:ext>
              </a:extLst>
            </p:cNvPr>
            <p:cNvSpPr/>
            <p:nvPr/>
          </p:nvSpPr>
          <p:spPr>
            <a:xfrm>
              <a:off x="5227543" y="2917137"/>
              <a:ext cx="2235673" cy="188443"/>
            </a:xfrm>
            <a:prstGeom prst="rect">
              <a:avLst/>
            </a:prstGeom>
            <a:solidFill>
              <a:srgbClr val="FE8637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5143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19" b="1" kern="0">
                  <a:solidFill>
                    <a:prstClr val="white"/>
                  </a:solidFill>
                  <a:latin typeface="Century Schoolbook"/>
                  <a:cs typeface="Calibri" panose="020F0502020204030204" pitchFamily="34" charset="0"/>
                </a:rPr>
                <a:t>PV forecasting web tool: HNEI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1BF273-5235-1438-B837-6914C1370BF4}"/>
              </a:ext>
            </a:extLst>
          </p:cNvPr>
          <p:cNvGrpSpPr/>
          <p:nvPr/>
        </p:nvGrpSpPr>
        <p:grpSpPr>
          <a:xfrm>
            <a:off x="4981762" y="1518470"/>
            <a:ext cx="1926056" cy="1871241"/>
            <a:chOff x="2473786" y="4010872"/>
            <a:chExt cx="2568074" cy="205249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10737D3-D7B1-3E68-E32C-C1EDA1DE91D0}"/>
                </a:ext>
              </a:extLst>
            </p:cNvPr>
            <p:cNvGrpSpPr/>
            <p:nvPr/>
          </p:nvGrpSpPr>
          <p:grpSpPr>
            <a:xfrm>
              <a:off x="2473786" y="4010872"/>
              <a:ext cx="2568074" cy="2051784"/>
              <a:chOff x="5332326" y="871650"/>
              <a:chExt cx="3620631" cy="290199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8EA5F60-B2E1-77C1-794B-C0842C0A11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046" b="89976" l="9904" r="89936">
                            <a14:foregroundMark x1="42173" y1="85330" x2="42173" y2="85330"/>
                            <a14:foregroundMark x1="41534" y1="85819" x2="41534" y2="85819"/>
                            <a14:foregroundMark x1="40895" y1="87042" x2="40895" y2="87042"/>
                            <a14:foregroundMark x1="43450" y1="87775" x2="43450" y2="87775"/>
                            <a14:foregroundMark x1="41214" y1="87531" x2="41214" y2="87531"/>
                            <a14:foregroundMark x1="57508" y1="86797" x2="57508" y2="86797"/>
                            <a14:foregroundMark x1="59105" y1="87775" x2="59105" y2="87775"/>
                            <a14:foregroundMark x1="58946" y1="87042" x2="58946" y2="87042"/>
                            <a14:foregroundMark x1="57827" y1="83863" x2="57827" y2="83863"/>
                            <a14:foregroundMark x1="59425" y1="87042" x2="59425" y2="87042"/>
                            <a14:foregroundMark x1="59105" y1="86064" x2="59105" y2="86064"/>
                            <a14:foregroundMark x1="59425" y1="85819" x2="59425" y2="85819"/>
                            <a14:foregroundMark x1="19489" y1="9046" x2="19489" y2="9046"/>
                            <a14:foregroundMark x1="67891" y1="9535" x2="67891" y2="9535"/>
                            <a14:foregroundMark x1="40735" y1="86064" x2="40735" y2="86064"/>
                            <a14:foregroundMark x1="40096" y1="86797" x2="40096" y2="86797"/>
                            <a14:foregroundMark x1="45048" y1="87775" x2="45048" y2="87775"/>
                            <a14:foregroundMark x1="47444" y1="87775" x2="47444" y2="87775"/>
                            <a14:foregroundMark x1="48882" y1="88020" x2="48882" y2="88020"/>
                            <a14:foregroundMark x1="51118" y1="88264" x2="51118" y2="88264"/>
                            <a14:foregroundMark x1="53834" y1="88264" x2="53834" y2="8826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935" t="6409" r="17626" b="8792"/>
              <a:stretch/>
            </p:blipFill>
            <p:spPr>
              <a:xfrm>
                <a:off x="5332326" y="871650"/>
                <a:ext cx="3620631" cy="290199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0D368FF-DCF2-92DB-9B80-C5CE5B9A45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27269" y="1008270"/>
                <a:ext cx="3430745" cy="180510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sp>
          <p:nvSpPr>
            <p:cNvPr id="17" name="Flowchart: Predefined Process 14">
              <a:extLst>
                <a:ext uri="{FF2B5EF4-FFF2-40B4-BE49-F238E27FC236}">
                  <a16:creationId xmlns:a16="http://schemas.microsoft.com/office/drawing/2014/main" id="{7B9E5AE8-193E-A7C9-3BB8-6D6ED3B5A4C5}"/>
                </a:ext>
              </a:extLst>
            </p:cNvPr>
            <p:cNvSpPr/>
            <p:nvPr/>
          </p:nvSpPr>
          <p:spPr>
            <a:xfrm>
              <a:off x="3092814" y="5874921"/>
              <a:ext cx="1556202" cy="188442"/>
            </a:xfrm>
            <a:prstGeom prst="flowChartPredefinedProcess">
              <a:avLst/>
            </a:prstGeom>
            <a:gradFill rotWithShape="1">
              <a:gsLst>
                <a:gs pos="0">
                  <a:srgbClr val="FE8637">
                    <a:shade val="51000"/>
                    <a:satMod val="130000"/>
                  </a:srgbClr>
                </a:gs>
                <a:gs pos="80000">
                  <a:srgbClr val="FE8637">
                    <a:shade val="93000"/>
                    <a:satMod val="130000"/>
                  </a:srgbClr>
                </a:gs>
                <a:gs pos="100000">
                  <a:srgbClr val="FE8637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E8637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b="1" kern="0">
                  <a:solidFill>
                    <a:prstClr val="white"/>
                  </a:solidFill>
                  <a:latin typeface="Century Schoolbook"/>
                  <a:cs typeface="Calibri Light" panose="020F0302020204030204" pitchFamily="34" charset="0"/>
                </a:rPr>
                <a:t>R-PIA tool: WSU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CA296A-E62F-DBC3-EA8D-A96CD511B3F9}"/>
              </a:ext>
            </a:extLst>
          </p:cNvPr>
          <p:cNvGrpSpPr/>
          <p:nvPr/>
        </p:nvGrpSpPr>
        <p:grpSpPr>
          <a:xfrm>
            <a:off x="7546371" y="3630068"/>
            <a:ext cx="1534712" cy="1521644"/>
            <a:chOff x="6435493" y="1542753"/>
            <a:chExt cx="1651555" cy="20288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DFA530-B8A7-A8C7-3AF8-7DCBEA6903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450" b="-126"/>
            <a:stretch/>
          </p:blipFill>
          <p:spPr>
            <a:xfrm>
              <a:off x="6435493" y="1542753"/>
              <a:ext cx="1651555" cy="1841755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4AA6650-FD2E-AF41-3E39-633EF0E1A721}"/>
                </a:ext>
              </a:extLst>
            </p:cNvPr>
            <p:cNvSpPr/>
            <p:nvPr/>
          </p:nvSpPr>
          <p:spPr>
            <a:xfrm>
              <a:off x="6447415" y="3374861"/>
              <a:ext cx="1606353" cy="196751"/>
            </a:xfrm>
            <a:prstGeom prst="rect">
              <a:avLst/>
            </a:prstGeom>
            <a:solidFill>
              <a:srgbClr val="FE8637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5143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19" b="1" kern="0">
                  <a:solidFill>
                    <a:prstClr val="white"/>
                  </a:solidFill>
                  <a:latin typeface="Century Schoolbook"/>
                  <a:cs typeface="Calibri" panose="020F0502020204030204" pitchFamily="34" charset="0"/>
                </a:rPr>
                <a:t>Retail Market: MIT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672AE1-E2C5-3CAD-F9A1-BA9B7B8E1282}"/>
              </a:ext>
            </a:extLst>
          </p:cNvPr>
          <p:cNvGrpSpPr/>
          <p:nvPr/>
        </p:nvGrpSpPr>
        <p:grpSpPr>
          <a:xfrm>
            <a:off x="5109655" y="3794135"/>
            <a:ext cx="2310390" cy="1266854"/>
            <a:chOff x="6026028" y="3918857"/>
            <a:chExt cx="3080520" cy="168913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EE6B549-7560-F675-A738-121292E55411}"/>
                </a:ext>
              </a:extLst>
            </p:cNvPr>
            <p:cNvGrpSpPr/>
            <p:nvPr/>
          </p:nvGrpSpPr>
          <p:grpSpPr>
            <a:xfrm>
              <a:off x="6026028" y="3964978"/>
              <a:ext cx="1743771" cy="1643017"/>
              <a:chOff x="6310470" y="3533215"/>
              <a:chExt cx="2172526" cy="2051784"/>
            </a:xfrm>
          </p:grpSpPr>
          <p:pic>
            <p:nvPicPr>
              <p:cNvPr id="28" name="Graphic 3">
                <a:extLst>
                  <a:ext uri="{FF2B5EF4-FFF2-40B4-BE49-F238E27FC236}">
                    <a16:creationId xmlns:a16="http://schemas.microsoft.com/office/drawing/2014/main" id="{AA774F04-61FC-3F8D-597A-68AB8C5E48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-1" r="53665" b="239"/>
              <a:stretch/>
            </p:blipFill>
            <p:spPr>
              <a:xfrm>
                <a:off x="6368465" y="3533215"/>
                <a:ext cx="2001320" cy="2051784"/>
              </a:xfrm>
              <a:prstGeom prst="rect">
                <a:avLst/>
              </a:prstGeom>
            </p:spPr>
          </p:pic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72A4C4FB-38D5-504F-83FD-0A4402E77E50}"/>
                  </a:ext>
                </a:extLst>
              </p:cNvPr>
              <p:cNvSpPr/>
              <p:nvPr/>
            </p:nvSpPr>
            <p:spPr>
              <a:xfrm>
                <a:off x="6310470" y="3632275"/>
                <a:ext cx="2172526" cy="195272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FE863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prstClr val="white"/>
                  </a:solidFill>
                  <a:latin typeface="Century Schoolbook"/>
                </a:endParaRPr>
              </a:p>
            </p:txBody>
          </p:sp>
        </p:grpSp>
        <p:pic>
          <p:nvPicPr>
            <p:cNvPr id="26" name="Picture 25" descr="A picture containing indoor, wall, filled&#10;&#10;Description automatically generated">
              <a:extLst>
                <a:ext uri="{FF2B5EF4-FFF2-40B4-BE49-F238E27FC236}">
                  <a16:creationId xmlns:a16="http://schemas.microsoft.com/office/drawing/2014/main" id="{96C890CC-7F73-3AB4-F747-977247511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4227" y="4255278"/>
              <a:ext cx="1522321" cy="1141741"/>
            </a:xfrm>
            <a:prstGeom prst="rect">
              <a:avLst/>
            </a:prstGeom>
            <a:ln w="28575">
              <a:solidFill>
                <a:srgbClr val="000099"/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56DFA2E-DC10-3A4F-39AC-E69274885943}"/>
                </a:ext>
              </a:extLst>
            </p:cNvPr>
            <p:cNvSpPr/>
            <p:nvPr/>
          </p:nvSpPr>
          <p:spPr>
            <a:xfrm>
              <a:off x="7246600" y="3918857"/>
              <a:ext cx="1859947" cy="22832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143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19" b="1" kern="0">
                  <a:solidFill>
                    <a:prstClr val="white"/>
                  </a:solidFill>
                  <a:latin typeface="Century Schoolbook"/>
                  <a:cs typeface="Calibri" panose="020F0502020204030204" pitchFamily="34" charset="0"/>
                </a:rPr>
                <a:t>NREL-WSU Federated testbed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25215CF-7732-4B7E-20D0-E4183AEA3732}"/>
              </a:ext>
            </a:extLst>
          </p:cNvPr>
          <p:cNvGrpSpPr/>
          <p:nvPr/>
        </p:nvGrpSpPr>
        <p:grpSpPr>
          <a:xfrm>
            <a:off x="5325017" y="5364089"/>
            <a:ext cx="2576336" cy="1339016"/>
            <a:chOff x="3136554" y="1499355"/>
            <a:chExt cx="3658163" cy="195955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707AC3E-51EF-ECA0-DACD-B1B09E9B9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554" y="1499355"/>
              <a:ext cx="3658163" cy="189974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27FE7B0-4C03-4A7A-F75E-93476677B3EE}"/>
                </a:ext>
              </a:extLst>
            </p:cNvPr>
            <p:cNvSpPr/>
            <p:nvPr/>
          </p:nvSpPr>
          <p:spPr>
            <a:xfrm>
              <a:off x="3472625" y="3270463"/>
              <a:ext cx="2524848" cy="188442"/>
            </a:xfrm>
            <a:prstGeom prst="rect">
              <a:avLst/>
            </a:prstGeom>
            <a:solidFill>
              <a:srgbClr val="777C8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5143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19" b="1" kern="0">
                  <a:solidFill>
                    <a:prstClr val="white"/>
                  </a:solidFill>
                  <a:latin typeface="Century Schoolbook"/>
                  <a:cs typeface="Calibri" panose="020F0502020204030204" pitchFamily="34" charset="0"/>
                </a:rPr>
                <a:t>Transactive Control n-grids: TAMU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072F14F-4A19-463D-4C68-B2871741E38A}"/>
              </a:ext>
            </a:extLst>
          </p:cNvPr>
          <p:cNvSpPr txBox="1"/>
          <p:nvPr/>
        </p:nvSpPr>
        <p:spPr>
          <a:xfrm>
            <a:off x="94864" y="1230792"/>
            <a:ext cx="4886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Noel Schulz, Sanjeev Pannala, Anjan Bose, Assefaw Gebremedhin and Christine Horne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FE14C-41C9-E7E4-13B6-754F44336E3E}"/>
              </a:ext>
            </a:extLst>
          </p:cNvPr>
          <p:cNvSpPr txBox="1"/>
          <p:nvPr/>
        </p:nvSpPr>
        <p:spPr>
          <a:xfrm>
            <a:off x="94864" y="1728240"/>
            <a:ext cx="47506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$30.0 M Project with 15 US and 15 India Partners including National labs, Utilities and Industry Vendors</a:t>
            </a:r>
          </a:p>
        </p:txBody>
      </p:sp>
      <p:sp>
        <p:nvSpPr>
          <p:cNvPr id="35" name="Slide Number Placeholder 11">
            <a:extLst>
              <a:ext uri="{FF2B5EF4-FFF2-40B4-BE49-F238E27FC236}">
                <a16:creationId xmlns:a16="http://schemas.microsoft.com/office/drawing/2014/main" id="{70D5543D-7F71-4C5E-9BCC-EB4A8E0B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1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0F1FE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F1FE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animBg="1"/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9243" y="315390"/>
            <a:ext cx="768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WSU-PNNL AGI Alternate Generation Study for PNW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1143000" y="234315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433" y="2226999"/>
            <a:ext cx="5533586" cy="318548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57175" indent="-257175" defTabSz="822960" fontAlgn="auto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65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Compelling Issues &amp; Challenges </a:t>
            </a:r>
          </a:p>
          <a:p>
            <a:pPr marL="668655" lvl="1" indent="-257175" defTabSz="822960" fontAlgn="auto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5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Regional observations building on NASEM report </a:t>
            </a:r>
          </a:p>
          <a:p>
            <a:pPr marL="668655" lvl="1" indent="-257175" defTabSz="822960" fontAlgn="auto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5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Consider State and Federal policies and goals</a:t>
            </a:r>
          </a:p>
          <a:p>
            <a:pPr marL="668655" lvl="1" indent="-257175" defTabSz="822960" fontAlgn="auto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5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Review utilities’ integrated resource plans</a:t>
            </a:r>
          </a:p>
          <a:p>
            <a:pPr marL="257175" indent="-257175"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sz="165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Identified major issues in Pacific Northwest (PNW) region</a:t>
            </a:r>
          </a:p>
          <a:p>
            <a:pPr marL="257175" indent="-257175"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sz="165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Analyzed the current generation mix from utilities in PNW</a:t>
            </a:r>
          </a:p>
          <a:p>
            <a:pPr marL="257175" indent="-257175"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sz="1650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Looking at State level challenges </a:t>
            </a:r>
          </a:p>
          <a:p>
            <a:pPr marL="257175" indent="-257175"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sz="1650" dirty="0">
                <a:solidFill>
                  <a:srgbClr val="000099"/>
                </a:solidFill>
                <a:latin typeface="Calibri"/>
                <a:cs typeface="Calibri"/>
              </a:rPr>
              <a:t>Replacement of Coal plants with alternate resources </a:t>
            </a:r>
            <a:endParaRPr lang="en-US" sz="165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sz="1650" dirty="0">
                <a:solidFill>
                  <a:srgbClr val="000099"/>
                </a:solidFill>
                <a:latin typeface="Calibri"/>
                <a:cs typeface="Calibri"/>
              </a:rPr>
              <a:t>White paper on clean power grid challenges</a:t>
            </a:r>
          </a:p>
          <a:p>
            <a:pPr marL="257175" indent="-257175"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sz="1650" dirty="0">
                <a:solidFill>
                  <a:srgbClr val="000099"/>
                </a:solidFill>
                <a:latin typeface="Calibri"/>
                <a:cs typeface="Calibri"/>
              </a:rPr>
              <a:t>Key recommendations to address the issues </a:t>
            </a:r>
          </a:p>
        </p:txBody>
      </p:sp>
      <p:sp>
        <p:nvSpPr>
          <p:cNvPr id="31" name="Explosion 2 30"/>
          <p:cNvSpPr/>
          <p:nvPr/>
        </p:nvSpPr>
        <p:spPr>
          <a:xfrm>
            <a:off x="4692033" y="5029200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68222F9-FFCF-4A1B-939A-5D599B978534}"/>
              </a:ext>
            </a:extLst>
          </p:cNvPr>
          <p:cNvGrpSpPr/>
          <p:nvPr/>
        </p:nvGrpSpPr>
        <p:grpSpPr>
          <a:xfrm>
            <a:off x="342986" y="6011097"/>
            <a:ext cx="6336885" cy="599526"/>
            <a:chOff x="139298" y="5416976"/>
            <a:chExt cx="6155114" cy="59952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AE48E1-52D5-A32E-E47B-8EFEA06474E6}"/>
                </a:ext>
              </a:extLst>
            </p:cNvPr>
            <p:cNvSpPr txBox="1"/>
            <p:nvPr/>
          </p:nvSpPr>
          <p:spPr>
            <a:xfrm>
              <a:off x="3597840" y="5677948"/>
              <a:ext cx="26965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hlinkClick r:id="rId3"/>
                </a:rPr>
                <a:t>https://natlab.wsu.edu/grid/</a:t>
              </a:r>
              <a:r>
                <a:rPr lang="en-US" sz="1600" dirty="0"/>
                <a:t>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D23BF3-B015-83A7-16A7-31A5F6D45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0437" y="5525933"/>
              <a:ext cx="1344216" cy="41043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1139BA-5A14-84C2-3C7E-CC344CEB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298" y="5416976"/>
              <a:ext cx="580576" cy="566546"/>
            </a:xfrm>
            <a:prstGeom prst="rect">
              <a:avLst/>
            </a:prstGeom>
          </p:spPr>
        </p:pic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94FE1A57-B539-38EA-EDF4-E3C6CE91F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6851" y="5525934"/>
              <a:ext cx="1470718" cy="410433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E1B242F1-AD10-5D6B-083D-0BDB2D1B1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6636" y="1987647"/>
            <a:ext cx="3627364" cy="3664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A8DC5C-A200-79E7-2E81-4FCDB3E290F4}"/>
              </a:ext>
            </a:extLst>
          </p:cNvPr>
          <p:cNvSpPr txBox="1"/>
          <p:nvPr/>
        </p:nvSpPr>
        <p:spPr>
          <a:xfrm>
            <a:off x="73433" y="1353432"/>
            <a:ext cx="47506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Noel Schulz, Anjan Bose, Jeffery Dagle (PNNL) and Sanjeev Pannala </a:t>
            </a:r>
          </a:p>
        </p:txBody>
      </p:sp>
      <p:sp>
        <p:nvSpPr>
          <p:cNvPr id="14" name="Slide Number Placeholder 11">
            <a:extLst>
              <a:ext uri="{FF2B5EF4-FFF2-40B4-BE49-F238E27FC236}">
                <a16:creationId xmlns:a16="http://schemas.microsoft.com/office/drawing/2014/main" id="{CB6BA63B-1377-4E84-9711-EC6C3BDE3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36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707" y="305680"/>
            <a:ext cx="636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CS Activities Related to Power Grids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1143000" y="234315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013" y="1903384"/>
            <a:ext cx="5080187" cy="364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CP-</a:t>
            </a:r>
            <a:r>
              <a:rPr lang="en-US" b="1" dirty="0" err="1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SyNet</a:t>
            </a:r>
            <a:r>
              <a:rPr lang="en-US" b="1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00075" lvl="1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 for generating customized cyber-power synthetic network for distribution systems with DER</a:t>
            </a:r>
          </a:p>
          <a:p>
            <a:pPr marL="600075" lvl="1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UI-ASSIST effort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CySER</a:t>
            </a:r>
            <a:r>
              <a:rPr lang="en-US" b="1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Institute </a:t>
            </a:r>
          </a:p>
          <a:p>
            <a:pPr marL="600075" lvl="1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NW Institute for Cybersecurity Education &amp; Research</a:t>
            </a:r>
          </a:p>
          <a:p>
            <a:pPr marL="600075" lvl="1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Funded by DOD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GAANN Program</a:t>
            </a:r>
          </a:p>
          <a:p>
            <a:pPr marL="600075" lvl="1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&amp; Data Science for complex </a:t>
            </a:r>
          </a:p>
          <a:p>
            <a:pPr lvl="1">
              <a:spcAft>
                <a:spcPts val="450"/>
              </a:spcAft>
            </a:pPr>
            <a:r>
              <a:rPr lang="en-US" sz="1500" b="1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engineering applications (power grid, SE)</a:t>
            </a:r>
          </a:p>
          <a:p>
            <a:pPr marL="600075" lvl="1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Six PhD Fellowships</a:t>
            </a:r>
          </a:p>
          <a:p>
            <a:pPr marL="600075" lvl="1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99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Funded by Dept of Education  </a:t>
            </a:r>
          </a:p>
        </p:txBody>
      </p:sp>
      <p:sp>
        <p:nvSpPr>
          <p:cNvPr id="18" name="Explosion 2 17"/>
          <p:cNvSpPr/>
          <p:nvPr/>
        </p:nvSpPr>
        <p:spPr>
          <a:xfrm>
            <a:off x="5046363" y="4033118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Explosion 2 30"/>
          <p:cNvSpPr/>
          <p:nvPr/>
        </p:nvSpPr>
        <p:spPr>
          <a:xfrm>
            <a:off x="4692033" y="5029200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Explosion 2 31"/>
          <p:cNvSpPr/>
          <p:nvPr/>
        </p:nvSpPr>
        <p:spPr>
          <a:xfrm>
            <a:off x="5111399" y="4003982"/>
            <a:ext cx="68580" cy="5715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63AF58D-FB2D-2F42-085C-E6230534A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11" y="1893084"/>
            <a:ext cx="3197029" cy="2088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E35D8-E3FF-B9CD-3BCA-5E07A3DC76AE}"/>
              </a:ext>
            </a:extLst>
          </p:cNvPr>
          <p:cNvSpPr txBox="1"/>
          <p:nvPr/>
        </p:nvSpPr>
        <p:spPr>
          <a:xfrm>
            <a:off x="6500314" y="3913247"/>
            <a:ext cx="26965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https://cp-synet.scads.eecs.wsu.edu/</a:t>
            </a:r>
            <a:endParaRPr lang="en-US" sz="1200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AE48E1-52D5-A32E-E47B-8EFEA06474E6}"/>
              </a:ext>
            </a:extLst>
          </p:cNvPr>
          <p:cNvSpPr txBox="1"/>
          <p:nvPr/>
        </p:nvSpPr>
        <p:spPr>
          <a:xfrm>
            <a:off x="6757670" y="5873519"/>
            <a:ext cx="16637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5"/>
              </a:rPr>
              <a:t>https://cyser.wsu.edu/</a:t>
            </a:r>
            <a:endParaRPr lang="en-US" sz="1200" dirty="0"/>
          </a:p>
          <a:p>
            <a:endParaRPr lang="en-US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DFBD669-B180-4231-CBD7-A33448611D2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21" y="3724395"/>
            <a:ext cx="2449993" cy="2275886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4AA485-DD4F-435C-99C4-DF720FB20D7D}"/>
              </a:ext>
            </a:extLst>
          </p:cNvPr>
          <p:cNvSpPr txBox="1"/>
          <p:nvPr/>
        </p:nvSpPr>
        <p:spPr>
          <a:xfrm>
            <a:off x="146925" y="1334818"/>
            <a:ext cx="544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Assefaw Gebremedhin</a:t>
            </a:r>
          </a:p>
        </p:txBody>
      </p:sp>
      <p:sp>
        <p:nvSpPr>
          <p:cNvPr id="16" name="Slide Number Placeholder 11">
            <a:extLst>
              <a:ext uri="{FF2B5EF4-FFF2-40B4-BE49-F238E27FC236}">
                <a16:creationId xmlns:a16="http://schemas.microsoft.com/office/drawing/2014/main" id="{D2A95E7D-EA88-456E-8D00-7D9C718CF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22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0F1FE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F1FE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animBg="1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3B93CC-FB7D-48E7-A8CD-9B011C969A5F}"/>
              </a:ext>
            </a:extLst>
          </p:cNvPr>
          <p:cNvSpPr txBox="1"/>
          <p:nvPr/>
        </p:nvSpPr>
        <p:spPr>
          <a:xfrm>
            <a:off x="1268641" y="2243580"/>
            <a:ext cx="6447933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</a:rPr>
              <a:t>Mr. Jeff </a:t>
            </a:r>
            <a:r>
              <a:rPr lang="en-US" sz="3600" b="1" dirty="0" err="1">
                <a:solidFill>
                  <a:srgbClr val="0000FF"/>
                </a:solidFill>
              </a:rPr>
              <a:t>Dagle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</a:rPr>
              <a:t>(AGI/PNNL)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</a:rPr>
              <a:t>AGI Co-Director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95832-497E-47B2-B485-F7E06D539145}"/>
              </a:ext>
            </a:extLst>
          </p:cNvPr>
          <p:cNvSpPr txBox="1"/>
          <p:nvPr/>
        </p:nvSpPr>
        <p:spPr>
          <a:xfrm>
            <a:off x="1351367" y="200008"/>
            <a:ext cx="7792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Advanced Grid Institute (AGI) Update</a:t>
            </a: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6D438F8E-439F-46B5-A7EB-B96B995A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291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40" r="12088" b="23580"/>
          <a:stretch/>
        </p:blipFill>
        <p:spPr bwMode="auto">
          <a:xfrm>
            <a:off x="256251" y="4551326"/>
            <a:ext cx="1019672" cy="10976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362201" y="1216772"/>
            <a:ext cx="4680520" cy="5722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Mani Venkatasubramanian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Director, Boeing Distinguished Professor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Anjan Bose,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Regents Professor, Distinguished Professor in Power Engineering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Noel Schulz,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Schweitzer Endowed Professor</a:t>
            </a:r>
          </a:p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Robert Olsen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Professor Emeritus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Saeed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Lotfifard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Associate Professor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Anamika Dubey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Assistant Professor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Ahmed Abu-Hajar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Clinical Associate Professor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Javier Guerrero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Clinical Assistant Professor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Shuzeng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Xie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Clinical Assistant Professor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Anurag S</a:t>
            </a:r>
            <a:r>
              <a:rPr lang="en-US" sz="1800" b="1" dirty="0">
                <a:solidFill>
                  <a:srgbClr val="99660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rivasta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va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Research Professor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Josue Campos Do Prado,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As</a:t>
            </a:r>
            <a:r>
              <a:rPr lang="en-US" sz="1800" dirty="0">
                <a:solidFill>
                  <a:srgbClr val="99660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sistan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t Professor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en-US" sz="1800" b="1" dirty="0">
                <a:solidFill>
                  <a:srgbClr val="99660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Hang Gao</a:t>
            </a:r>
            <a:r>
              <a:rPr lang="en-US" sz="1800" dirty="0">
                <a:solidFill>
                  <a:srgbClr val="99660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Assistant Professor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Henry Huang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Research Professor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Kevin Schneider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Research Professor</a:t>
            </a:r>
          </a:p>
        </p:txBody>
      </p:sp>
      <p:pic>
        <p:nvPicPr>
          <p:cNvPr id="67586" name="Picture 2" descr="http://www.ece.ucf.edu/images/people/img_lotfifard.jpg"/>
          <p:cNvPicPr>
            <a:picLocks noChangeAspect="1" noChangeArrowheads="1"/>
          </p:cNvPicPr>
          <p:nvPr/>
        </p:nvPicPr>
        <p:blipFill rotWithShape="1">
          <a:blip r:embed="rId4" cstate="print"/>
          <a:srcRect l="7387" r="8764"/>
          <a:stretch/>
        </p:blipFill>
        <p:spPr bwMode="auto">
          <a:xfrm>
            <a:off x="304800" y="2043365"/>
            <a:ext cx="934605" cy="1031673"/>
          </a:xfrm>
          <a:prstGeom prst="rect">
            <a:avLst/>
          </a:prstGeom>
          <a:noFill/>
        </p:spPr>
      </p:pic>
      <p:pic>
        <p:nvPicPr>
          <p:cNvPr id="17412" name="Picture 4" descr="http://schoolwp.eecs.wsu.edu/wp-content/uploads/Dubey_03-225x300.jpg"/>
          <p:cNvPicPr>
            <a:picLocks noChangeAspect="1" noChangeArrowheads="1"/>
          </p:cNvPicPr>
          <p:nvPr/>
        </p:nvPicPr>
        <p:blipFill rotWithShape="1">
          <a:blip r:embed="rId5" cstate="print"/>
          <a:srcRect l="4605" r="11183" b="17047"/>
          <a:stretch/>
        </p:blipFill>
        <p:spPr bwMode="auto">
          <a:xfrm>
            <a:off x="335679" y="3234114"/>
            <a:ext cx="872678" cy="1097698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5F4E7D98-C1FE-4BDA-A279-2C70AECE4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95" y="2032960"/>
            <a:ext cx="882035" cy="1158406"/>
          </a:xfrm>
          <a:prstGeom prst="rect">
            <a:avLst/>
          </a:prstGeom>
        </p:spPr>
      </p:pic>
      <p:pic>
        <p:nvPicPr>
          <p:cNvPr id="14" name="Picture 13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7BCA7D34-04CE-45B1-99BC-36B56D7B94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r="12766" b="20345"/>
          <a:stretch/>
        </p:blipFill>
        <p:spPr>
          <a:xfrm>
            <a:off x="6930675" y="2831523"/>
            <a:ext cx="986386" cy="1086113"/>
          </a:xfrm>
          <a:prstGeom prst="rect">
            <a:avLst/>
          </a:prstGeom>
        </p:spPr>
      </p:pic>
      <p:pic>
        <p:nvPicPr>
          <p:cNvPr id="13" name="Picture 1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B54F310C-B80D-43BE-8822-E4ACEEB063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95" y="4783931"/>
            <a:ext cx="882036" cy="1158407"/>
          </a:xfrm>
          <a:prstGeom prst="rect">
            <a:avLst/>
          </a:prstGeom>
        </p:spPr>
      </p:pic>
      <p:pic>
        <p:nvPicPr>
          <p:cNvPr id="16" name="Picture 1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46DC5A6-6DC4-4590-AC6F-022DFF130A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4" y="5227170"/>
            <a:ext cx="882036" cy="1158407"/>
          </a:xfrm>
          <a:prstGeom prst="rect">
            <a:avLst/>
          </a:prstGeom>
        </p:spPr>
      </p:pic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D28299D-D750-40A3-83DD-68663AA4742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2320" r="12499" b="31250"/>
          <a:stretch/>
        </p:blipFill>
        <p:spPr>
          <a:xfrm>
            <a:off x="6920397" y="4077812"/>
            <a:ext cx="1039006" cy="1103623"/>
          </a:xfrm>
          <a:prstGeom prst="rect">
            <a:avLst/>
          </a:prstGeom>
        </p:spPr>
      </p:pic>
      <p:pic>
        <p:nvPicPr>
          <p:cNvPr id="15" name="Picture 14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D78CCF3B-C976-44DE-A62F-5C97A5E176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b="36423"/>
          <a:stretch/>
        </p:blipFill>
        <p:spPr>
          <a:xfrm>
            <a:off x="1318372" y="4179801"/>
            <a:ext cx="878952" cy="10746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9B737E-B09A-4D92-96DC-E90B091066D1}"/>
              </a:ext>
            </a:extLst>
          </p:cNvPr>
          <p:cNvSpPr txBox="1"/>
          <p:nvPr/>
        </p:nvSpPr>
        <p:spPr>
          <a:xfrm>
            <a:off x="2286000" y="157118"/>
            <a:ext cx="48095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ESIC Power Faculty</a:t>
            </a:r>
          </a:p>
        </p:txBody>
      </p:sp>
      <p:pic>
        <p:nvPicPr>
          <p:cNvPr id="17" name="Picture 1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602A633-FD0D-4871-84D2-1CDA1928D5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3"/>
          <a:stretch/>
        </p:blipFill>
        <p:spPr>
          <a:xfrm>
            <a:off x="6919203" y="5242393"/>
            <a:ext cx="973967" cy="1158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D11CA5-45AE-4612-8B40-8E0DB616EA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4475" y="2913335"/>
            <a:ext cx="916606" cy="1074641"/>
          </a:xfrm>
          <a:prstGeom prst="rect">
            <a:avLst/>
          </a:prstGeom>
        </p:spPr>
      </p:pic>
      <p:pic>
        <p:nvPicPr>
          <p:cNvPr id="19" name="Picture 18" descr="A person with a mustache&#10;&#10;Description automatically generated with medium confidence">
            <a:extLst>
              <a:ext uri="{FF2B5EF4-FFF2-40B4-BE49-F238E27FC236}">
                <a16:creationId xmlns:a16="http://schemas.microsoft.com/office/drawing/2014/main" id="{0EC6D97E-CFF1-46AF-BB54-D28E86FD29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72" y="1453756"/>
            <a:ext cx="847751" cy="1186852"/>
          </a:xfrm>
          <a:prstGeom prst="rect">
            <a:avLst/>
          </a:prstGeom>
        </p:spPr>
      </p:pic>
      <p:pic>
        <p:nvPicPr>
          <p:cNvPr id="25" name="Picture 2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2EC0A55-A215-4C8F-B46C-5FD2AC427A4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6" r="8056" b="10042"/>
          <a:stretch/>
        </p:blipFill>
        <p:spPr>
          <a:xfrm>
            <a:off x="6939820" y="1453756"/>
            <a:ext cx="977241" cy="1158407"/>
          </a:xfrm>
          <a:prstGeom prst="rect">
            <a:avLst/>
          </a:prstGeom>
        </p:spPr>
      </p:pic>
      <p:pic>
        <p:nvPicPr>
          <p:cNvPr id="27" name="Picture 26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08B513F1-0450-48F4-8F93-405700422E6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b="6529"/>
          <a:stretch/>
        </p:blipFill>
        <p:spPr>
          <a:xfrm>
            <a:off x="8045895" y="3372525"/>
            <a:ext cx="911764" cy="110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95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3B93CC-FB7D-48E7-A8CD-9B011C969A5F}"/>
              </a:ext>
            </a:extLst>
          </p:cNvPr>
          <p:cNvSpPr txBox="1"/>
          <p:nvPr/>
        </p:nvSpPr>
        <p:spPr>
          <a:xfrm>
            <a:off x="1504311" y="2255353"/>
            <a:ext cx="6447933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</a:rPr>
              <a:t>Mr. John Gibson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</a:rPr>
              <a:t>(</a:t>
            </a:r>
            <a:r>
              <a:rPr lang="en-US" sz="3600" b="1" dirty="0" err="1">
                <a:solidFill>
                  <a:srgbClr val="0000FF"/>
                </a:solidFill>
              </a:rPr>
              <a:t>Avista</a:t>
            </a:r>
            <a:r>
              <a:rPr lang="en-US" sz="3600" b="1" dirty="0">
                <a:solidFill>
                  <a:srgbClr val="0000FF"/>
                </a:solidFill>
              </a:rPr>
              <a:t>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95832-497E-47B2-B485-F7E06D539145}"/>
              </a:ext>
            </a:extLst>
          </p:cNvPr>
          <p:cNvSpPr txBox="1"/>
          <p:nvPr/>
        </p:nvSpPr>
        <p:spPr>
          <a:xfrm>
            <a:off x="990741" y="0"/>
            <a:ext cx="77926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NSF Innovations Engine INTENT Proposal Overview</a:t>
            </a: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7412407E-B964-4BF8-BA0E-A26C38DE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521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3B93CC-FB7D-48E7-A8CD-9B011C969A5F}"/>
              </a:ext>
            </a:extLst>
          </p:cNvPr>
          <p:cNvSpPr txBox="1"/>
          <p:nvPr/>
        </p:nvSpPr>
        <p:spPr>
          <a:xfrm>
            <a:off x="1504311" y="2255353"/>
            <a:ext cx="6447933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</a:rPr>
              <a:t>All In Attendance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95832-497E-47B2-B485-F7E06D539145}"/>
              </a:ext>
            </a:extLst>
          </p:cNvPr>
          <p:cNvSpPr txBox="1"/>
          <p:nvPr/>
        </p:nvSpPr>
        <p:spPr>
          <a:xfrm>
            <a:off x="990741" y="0"/>
            <a:ext cx="77926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Roundtable Discussion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Wrap-up</a:t>
            </a: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75B71CFE-79B9-4191-A189-D96A6F9D1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542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3B93CC-FB7D-48E7-A8CD-9B011C969A5F}"/>
              </a:ext>
            </a:extLst>
          </p:cNvPr>
          <p:cNvSpPr txBox="1"/>
          <p:nvPr/>
        </p:nvSpPr>
        <p:spPr>
          <a:xfrm>
            <a:off x="1268641" y="2245927"/>
            <a:ext cx="6447933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0000FF"/>
                </a:solidFill>
              </a:rPr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95832-497E-47B2-B485-F7E06D539145}"/>
              </a:ext>
            </a:extLst>
          </p:cNvPr>
          <p:cNvSpPr txBox="1"/>
          <p:nvPr/>
        </p:nvSpPr>
        <p:spPr>
          <a:xfrm>
            <a:off x="675683" y="200008"/>
            <a:ext cx="7792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Adjourn</a:t>
            </a: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C51CF166-4862-4445-A446-23B52F36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176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encrypted-tbn1.google.com/images?q=tbn:ANd9GcQRvVS_SGpGI6JzYpsZEWEt8RWEFfK2FsBKnKISETdVY-XwD7e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31558"/>
            <a:ext cx="914400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1611" y="1143000"/>
            <a:ext cx="3662389" cy="1785026"/>
          </a:xfrm>
          <a:prstGeom prst="rect">
            <a:avLst/>
          </a:prstGeom>
          <a:solidFill>
            <a:srgbClr val="3366CC">
              <a:alpha val="50196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Computer Science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Partha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Pande – Network-on-Chip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Behrooz Shirazi – Pervasive Computing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Diane Cook – Smart Home/Environments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Jana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Doppa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– Machine Learning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Assefaw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Gebremedhin – Data science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Ananth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Kalyanaraman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– Computing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296" y="5057000"/>
            <a:ext cx="4877004" cy="1538883"/>
          </a:xfrm>
          <a:prstGeom prst="rect">
            <a:avLst/>
          </a:prstGeom>
          <a:solidFill>
            <a:srgbClr val="3366CC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Mechanical &amp; Materials Engineering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Jacob Leachman – Hydrogen/Nuclear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Dustin McLarty – Energy Storage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Grant Norton – Nanotechnology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Soumik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Banerjee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– Solar Cells, Batteries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Yuehe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Lin – Batteries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6996" y="4199126"/>
            <a:ext cx="3581399" cy="677108"/>
          </a:xfrm>
          <a:prstGeom prst="rect">
            <a:avLst/>
          </a:prstGeom>
          <a:solidFill>
            <a:srgbClr val="3366CC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Chemical Engineering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Su Ha – Fuel Cells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0625" y="5690149"/>
            <a:ext cx="4038600" cy="892552"/>
          </a:xfrm>
          <a:prstGeom prst="rect">
            <a:avLst/>
          </a:prstGeom>
          <a:solidFill>
            <a:srgbClr val="3366CC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marL="452438" marR="0" lvl="0" indent="47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5417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Liberal Arts</a:t>
            </a:r>
          </a:p>
          <a:p>
            <a:pPr marL="735013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654175" algn="l"/>
              </a:tabLs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Paul Whitney – Cognitive Behavior</a:t>
            </a:r>
          </a:p>
          <a:p>
            <a:pPr marL="735013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654175" algn="l"/>
              </a:tabLs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Christine Horne – Social Norms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0672" y="4071001"/>
            <a:ext cx="3345667" cy="677108"/>
          </a:xfrm>
          <a:prstGeom prst="rect">
            <a:avLst/>
          </a:prstGeom>
          <a:solidFill>
            <a:srgbClr val="3366CC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Economics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Alan Love – Electricity Markets</a:t>
            </a:r>
          </a:p>
        </p:txBody>
      </p:sp>
      <p:sp>
        <p:nvSpPr>
          <p:cNvPr id="2" name="Rectangle 1"/>
          <p:cNvSpPr/>
          <p:nvPr/>
        </p:nvSpPr>
        <p:spPr>
          <a:xfrm>
            <a:off x="1692677" y="177225"/>
            <a:ext cx="7016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ESIC Faculty in Allied Disciplines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0625" y="4861277"/>
            <a:ext cx="3990975" cy="677108"/>
          </a:xfrm>
          <a:prstGeom prst="rect">
            <a:avLst/>
          </a:prstGeom>
          <a:solidFill>
            <a:srgbClr val="3366CC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marL="461963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Communication</a:t>
            </a:r>
          </a:p>
          <a:p>
            <a:pPr marL="747713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Amanda Boyd – Risk Communication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DB7F5D-0682-44F3-A996-3C1072597314}"/>
              </a:ext>
            </a:extLst>
          </p:cNvPr>
          <p:cNvSpPr txBox="1"/>
          <p:nvPr/>
        </p:nvSpPr>
        <p:spPr>
          <a:xfrm>
            <a:off x="457200" y="1178004"/>
            <a:ext cx="3015569" cy="1323439"/>
          </a:xfrm>
          <a:prstGeom prst="rect">
            <a:avLst/>
          </a:prstGeom>
          <a:solidFill>
            <a:srgbClr val="3366CC">
              <a:alpha val="4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Electrical Engineering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Sandip Roy – Dynamic Networks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Pedrow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High Voltage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Hang Gao– WSU Vancouver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Xinghui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Zhao – WSU Vancouver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9C7DD1-5A6F-44E4-A829-3A3EEB3A083C}"/>
              </a:ext>
            </a:extLst>
          </p:cNvPr>
          <p:cNvSpPr txBox="1"/>
          <p:nvPr/>
        </p:nvSpPr>
        <p:spPr>
          <a:xfrm>
            <a:off x="5480672" y="3164585"/>
            <a:ext cx="3345666" cy="677108"/>
          </a:xfrm>
          <a:prstGeom prst="rect">
            <a:avLst/>
          </a:prstGeom>
          <a:solidFill>
            <a:srgbClr val="3366CC">
              <a:alpha val="4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Architecture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Todd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Beyreuther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Integrated Design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34459C-C73A-4B18-AFCA-BC4A9B1B752B}"/>
              </a:ext>
            </a:extLst>
          </p:cNvPr>
          <p:cNvSpPr txBox="1"/>
          <p:nvPr/>
        </p:nvSpPr>
        <p:spPr>
          <a:xfrm>
            <a:off x="444296" y="2658874"/>
            <a:ext cx="4093824" cy="1323439"/>
          </a:xfrm>
          <a:prstGeom prst="rect">
            <a:avLst/>
          </a:prstGeom>
          <a:solidFill>
            <a:srgbClr val="3366CC">
              <a:alpha val="4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Civil &amp; Environmental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Michael Wolcott– Sustainable Infrastructures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Jennifer Adam – Water and Storage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John Petrie – Impact of Hydro Operations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Ji Yun Lee – Infrastructure resilience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47A8E5-DFCE-4812-B637-4A654B1E4D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2745D445-DADB-4AAB-B91B-98E74F2B3B3D}"/>
              </a:ext>
            </a:extLst>
          </p:cNvPr>
          <p:cNvSpPr txBox="1">
            <a:spLocks/>
          </p:cNvSpPr>
          <p:nvPr/>
        </p:nvSpPr>
        <p:spPr bwMode="auto">
          <a:xfrm>
            <a:off x="6781800" y="63246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D4AD4815-7599-44B9-A36D-170F0A7781DE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57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8995" y="209667"/>
            <a:ext cx="4191001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ESIC faculty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33754" y="1524151"/>
            <a:ext cx="8610600" cy="380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Ongoing faculty search for three positions: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(Assistant/Associate/Full Professor level)</a:t>
            </a:r>
          </a:p>
          <a:p>
            <a:pPr>
              <a:lnSpc>
                <a:spcPct val="125000"/>
              </a:lnSpc>
            </a:pPr>
            <a:endParaRPr lang="en-US" sz="2800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6666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Power electronics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6666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Cybersecurity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6666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Power systems including AI/ML applications</a:t>
            </a:r>
          </a:p>
          <a:p>
            <a:pPr>
              <a:lnSpc>
                <a:spcPct val="125000"/>
              </a:lnSpc>
            </a:pPr>
            <a:endParaRPr lang="en-US" sz="2800" dirty="0">
              <a:solidFill>
                <a:srgbClr val="006666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cxnSp>
        <p:nvCxnSpPr>
          <p:cNvPr id="19" name="Straight Connector 132"/>
          <p:cNvCxnSpPr/>
          <p:nvPr/>
        </p:nvCxnSpPr>
        <p:spPr>
          <a:xfrm>
            <a:off x="0" y="1124744"/>
            <a:ext cx="0" cy="18256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D4815-7599-44B9-A36D-170F0A7781D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80584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7000" y="381000"/>
            <a:ext cx="3505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ESIC Staff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694530" y="1921166"/>
            <a:ext cx="5754939" cy="3740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Arial Unicode MS" pitchFamily="34" charset="-128"/>
                <a:cs typeface="Times New Roman" pitchFamily="18" charset="0"/>
              </a:rPr>
              <a:t>Jeannine Burke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Arial Unicode MS" pitchFamily="34" charset="-128"/>
                <a:cs typeface="Times New Roman" pitchFamily="18" charset="0"/>
              </a:rPr>
              <a:t>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Arial Unicode MS" pitchFamily="34" charset="-128"/>
                <a:cs typeface="Times New Roman" pitchFamily="18" charset="0"/>
              </a:rPr>
              <a:t>Manager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 pitchFamily="34" charset="-128"/>
                <a:cs typeface="Times New Roman" pitchFamily="18" charset="0"/>
              </a:rPr>
              <a:t>Linda Howell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 pitchFamily="34" charset="-128"/>
                <a:cs typeface="Times New Roman" pitchFamily="18" charset="0"/>
              </a:rPr>
              <a:t>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140280"/>
                </a:solidFill>
                <a:effectLst/>
                <a:uLnTx/>
                <a:uFillTx/>
                <a:latin typeface="Arial"/>
                <a:ea typeface="Arial Unicode MS" pitchFamily="34" charset="-128"/>
                <a:cs typeface="Times New Roman" pitchFamily="18" charset="0"/>
              </a:rPr>
              <a:t>Industry Relations Coordinator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75000"/>
                  </a:srgbClr>
                </a:solidFill>
                <a:effectLst/>
                <a:uLnTx/>
                <a:uFillTx/>
                <a:latin typeface="Arial"/>
                <a:ea typeface="Arial Unicode MS" pitchFamily="34" charset="-128"/>
                <a:cs typeface="Times New Roman" pitchFamily="18" charset="0"/>
              </a:rPr>
              <a:t>Darlene Miller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75000"/>
                  </a:srgbClr>
                </a:solidFill>
                <a:effectLst/>
                <a:uLnTx/>
                <a:uFillTx/>
                <a:latin typeface="Arial"/>
                <a:ea typeface="Arial Unicode MS" pitchFamily="34" charset="-128"/>
                <a:cs typeface="Times New Roman" pitchFamily="18" charset="0"/>
              </a:rPr>
              <a:t>– Research Administrator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99">
                    <a:lumMod val="75000"/>
                  </a:srgbClr>
                </a:solidFill>
                <a:latin typeface="Arial"/>
                <a:ea typeface="Arial Unicode MS" pitchFamily="34" charset="-128"/>
                <a:cs typeface="Times New Roman" pitchFamily="18" charset="0"/>
              </a:rPr>
              <a:t>Tiffani Stubblefield </a:t>
            </a:r>
            <a:r>
              <a:rPr lang="en-US" sz="2400" dirty="0">
                <a:solidFill>
                  <a:srgbClr val="000099">
                    <a:lumMod val="75000"/>
                  </a:srgbClr>
                </a:solidFill>
                <a:latin typeface="Arial"/>
                <a:ea typeface="Arial Unicode MS" pitchFamily="34" charset="-128"/>
                <a:cs typeface="Times New Roman" pitchFamily="18" charset="0"/>
              </a:rPr>
              <a:t>– UI Assist Coordinator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75000"/>
                </a:srgbClr>
              </a:solidFill>
              <a:effectLst/>
              <a:uLnTx/>
              <a:uFillTx/>
              <a:latin typeface="Arial"/>
              <a:ea typeface="Arial Unicode MS" pitchFamily="34" charset="-128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75000"/>
                  </a:srgbClr>
                </a:solidFill>
                <a:effectLst/>
                <a:uLnTx/>
                <a:uFillTx/>
                <a:latin typeface="Arial"/>
                <a:ea typeface="Arial Unicode MS" pitchFamily="34" charset="-128"/>
                <a:cs typeface="Times New Roman" pitchFamily="18" charset="0"/>
              </a:rPr>
              <a:t>Samantha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75000"/>
                  </a:srgbClr>
                </a:solidFill>
                <a:effectLst/>
                <a:uLnTx/>
                <a:uFillTx/>
                <a:latin typeface="Arial"/>
                <a:ea typeface="Arial Unicode MS" pitchFamily="34" charset="-128"/>
                <a:cs typeface="Times New Roman" pitchFamily="18" charset="0"/>
              </a:rPr>
              <a:t>Ulam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75000"/>
                  </a:srgbClr>
                </a:solidFill>
                <a:effectLst/>
                <a:uLnTx/>
                <a:uFillTx/>
                <a:latin typeface="Arial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75000"/>
                  </a:srgbClr>
                </a:solidFill>
                <a:effectLst/>
                <a:uLnTx/>
                <a:uFillTx/>
                <a:latin typeface="Arial"/>
                <a:ea typeface="Arial Unicode MS" pitchFamily="34" charset="-128"/>
                <a:cs typeface="Times New Roman" pitchFamily="18" charset="0"/>
              </a:rPr>
              <a:t>– Communications Assistant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96332" y="6096001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39D2E5A-15AC-4640-9039-BCD0D900D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6" y="1597923"/>
            <a:ext cx="1154388" cy="1539184"/>
          </a:xfrm>
          <a:prstGeom prst="rect">
            <a:avLst/>
          </a:prstGeom>
        </p:spPr>
      </p:pic>
      <p:pic>
        <p:nvPicPr>
          <p:cNvPr id="7" name="Picture 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BD813797-2543-462C-A6DF-CF6C362617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2" t="7128" r="18585" b="27632"/>
          <a:stretch/>
        </p:blipFill>
        <p:spPr>
          <a:xfrm>
            <a:off x="7508729" y="2072586"/>
            <a:ext cx="1183345" cy="1523998"/>
          </a:xfrm>
          <a:prstGeom prst="rect">
            <a:avLst/>
          </a:prstGeom>
        </p:spPr>
      </p:pic>
      <p:pic>
        <p:nvPicPr>
          <p:cNvPr id="9" name="Picture 8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8EE64E7C-E0CE-46EE-8790-B311AF205C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4"/>
          <a:stretch/>
        </p:blipFill>
        <p:spPr>
          <a:xfrm>
            <a:off x="257358" y="3274323"/>
            <a:ext cx="1218576" cy="1371599"/>
          </a:xfrm>
          <a:prstGeom prst="rect">
            <a:avLst/>
          </a:prstGeom>
        </p:spPr>
      </p:pic>
      <p:pic>
        <p:nvPicPr>
          <p:cNvPr id="6" name="Picture 5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E0865E4F-B681-4AD1-8585-9C28B6470E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9" t="16185" r="38702" b="43886"/>
          <a:stretch/>
        </p:blipFill>
        <p:spPr>
          <a:xfrm>
            <a:off x="7499643" y="3733800"/>
            <a:ext cx="1201519" cy="1493042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B27146A-15D1-C5E6-51FF-9B46429E8A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0"/>
          <a:stretch/>
        </p:blipFill>
        <p:spPr>
          <a:xfrm>
            <a:off x="223523" y="4724002"/>
            <a:ext cx="1268376" cy="152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66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001000" cy="3048000"/>
          </a:xfrm>
        </p:spPr>
        <p:txBody>
          <a:bodyPr/>
          <a:lstStyle/>
          <a:p>
            <a:pPr>
              <a:buNone/>
            </a:pPr>
            <a:endParaRPr lang="en-IE" sz="2000" dirty="0">
              <a:solidFill>
                <a:srgbClr val="7030A0"/>
              </a:solidFill>
              <a:latin typeface="+mj-lt"/>
            </a:endParaRPr>
          </a:p>
          <a:p>
            <a:pPr>
              <a:buNone/>
            </a:pPr>
            <a:r>
              <a:rPr lang="en-IE" dirty="0">
                <a:solidFill>
                  <a:srgbClr val="7030A0"/>
                </a:solidFill>
                <a:latin typeface="+mj-lt"/>
              </a:rPr>
              <a:t>Ph.D. Students:  21   </a:t>
            </a:r>
          </a:p>
          <a:p>
            <a:pPr>
              <a:buNone/>
            </a:pPr>
            <a:endParaRPr lang="en-IE" dirty="0">
              <a:solidFill>
                <a:srgbClr val="7030A0"/>
              </a:solidFill>
              <a:latin typeface="+mj-lt"/>
            </a:endParaRPr>
          </a:p>
          <a:p>
            <a:pPr>
              <a:buNone/>
            </a:pPr>
            <a:r>
              <a:rPr lang="en-IE" dirty="0">
                <a:solidFill>
                  <a:srgbClr val="7030A0"/>
                </a:solidFill>
                <a:latin typeface="+mj-lt"/>
              </a:rPr>
              <a:t>M.S.:  2 (Thesis) + 4 (Non-Thesis)</a:t>
            </a:r>
          </a:p>
          <a:p>
            <a:pPr>
              <a:buNone/>
            </a:pPr>
            <a:endParaRPr lang="en-IE" dirty="0">
              <a:solidFill>
                <a:srgbClr val="7030A0"/>
              </a:solidFill>
              <a:latin typeface="+mj-lt"/>
            </a:endParaRPr>
          </a:p>
          <a:p>
            <a:pPr>
              <a:buNone/>
            </a:pPr>
            <a:r>
              <a:rPr lang="en-IE" dirty="0">
                <a:solidFill>
                  <a:srgbClr val="7030A0"/>
                </a:solidFill>
                <a:latin typeface="+mj-lt"/>
              </a:rPr>
              <a:t>Seniors: 25</a:t>
            </a:r>
          </a:p>
          <a:p>
            <a:pPr>
              <a:buNone/>
            </a:pPr>
            <a:endParaRPr lang="en-IE" dirty="0">
              <a:solidFill>
                <a:srgbClr val="7030A0"/>
              </a:solidFill>
              <a:latin typeface="+mj-lt"/>
            </a:endParaRPr>
          </a:p>
          <a:p>
            <a:pPr>
              <a:buNone/>
            </a:pPr>
            <a:endParaRPr lang="en-IE" sz="2400" dirty="0">
              <a:solidFill>
                <a:srgbClr val="7030A0"/>
              </a:solidFill>
              <a:latin typeface="+mj-lt"/>
            </a:endParaRPr>
          </a:p>
          <a:p>
            <a:pPr>
              <a:buNone/>
            </a:pPr>
            <a:r>
              <a:rPr lang="en-IE" sz="2400" dirty="0">
                <a:solidFill>
                  <a:srgbClr val="7030A0"/>
                </a:solidFill>
                <a:latin typeface="+mj-lt"/>
              </a:rPr>
              <a:t>                                                 </a:t>
            </a:r>
          </a:p>
          <a:p>
            <a:pPr>
              <a:buNone/>
            </a:pPr>
            <a:endParaRPr lang="en-IE" sz="2000" dirty="0">
              <a:solidFill>
                <a:srgbClr val="7030A0"/>
              </a:solidFill>
              <a:latin typeface="+mj-lt"/>
            </a:endParaRPr>
          </a:p>
          <a:p>
            <a:pPr>
              <a:buNone/>
            </a:pPr>
            <a:endParaRPr lang="en-IE" sz="20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1905000" cy="476250"/>
          </a:xfrm>
        </p:spPr>
        <p:txBody>
          <a:bodyPr/>
          <a:lstStyle/>
          <a:p>
            <a:pPr>
              <a:defRPr/>
            </a:pPr>
            <a:fld id="{D4AD4815-7599-44B9-A36D-170F0A7781DE}" type="slidenum">
              <a:rPr lang="en-US" smtClean="0">
                <a:latin typeface="+mj-lt"/>
              </a:rPr>
              <a:pPr>
                <a:defRPr/>
              </a:pPr>
              <a:t>8</a:t>
            </a:fld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673AC-158B-406A-9B0E-FABD77DECBF9}"/>
              </a:ext>
            </a:extLst>
          </p:cNvPr>
          <p:cNvSpPr txBox="1"/>
          <p:nvPr/>
        </p:nvSpPr>
        <p:spPr>
          <a:xfrm>
            <a:off x="2131970" y="254272"/>
            <a:ext cx="4802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  <a:ea typeface="+mj-ea"/>
                <a:cs typeface="Times New Roman" pitchFamily="18" charset="0"/>
              </a:rPr>
              <a:t>Students 2020-2001</a:t>
            </a:r>
          </a:p>
        </p:txBody>
      </p:sp>
    </p:spTree>
    <p:extLst>
      <p:ext uri="{BB962C8B-B14F-4D97-AF65-F5344CB8AC3E}">
        <p14:creationId xmlns:p14="http://schemas.microsoft.com/office/powerpoint/2010/main" val="2865655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1010657"/>
              </p:ext>
            </p:extLst>
          </p:nvPr>
        </p:nvGraphicFramePr>
        <p:xfrm>
          <a:off x="808518" y="1092071"/>
          <a:ext cx="82296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071" y="330458"/>
            <a:ext cx="5105400" cy="710684"/>
          </a:xfrm>
          <a:noFill/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Research</a:t>
            </a:r>
            <a:r>
              <a:rPr lang="en-US" sz="32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Expenditures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2798" y="118373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$M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D4815-7599-44B9-A36D-170F0A7781D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78812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CC0033"/>
      </a:accent1>
      <a:accent2>
        <a:srgbClr val="000099"/>
      </a:accent2>
      <a:accent3>
        <a:srgbClr val="FFFFFF"/>
      </a:accent3>
      <a:accent4>
        <a:srgbClr val="000000"/>
      </a:accent4>
      <a:accent5>
        <a:srgbClr val="E2AAAD"/>
      </a:accent5>
      <a:accent6>
        <a:srgbClr val="00008A"/>
      </a:accent6>
      <a:hlink>
        <a:srgbClr val="009999"/>
      </a:hlink>
      <a:folHlink>
        <a:srgbClr val="33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2D5C"/>
        </a:accent6>
        <a:hlink>
          <a:srgbClr val="009999"/>
        </a:hlink>
        <a:folHlink>
          <a:srgbClr val="33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2D5C"/>
        </a:accent6>
        <a:hlink>
          <a:srgbClr val="006666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Plain.potx" id="{0782FAF7-70BE-4A7B-A9AB-04CE0CD8A8DE}" vid="{2CD97732-1318-4B64-80C1-95496D5ABA22}"/>
    </a:ext>
  </a:extLst>
</a:theme>
</file>

<file path=ppt/theme/theme3.xml><?xml version="1.0" encoding="utf-8"?>
<a:theme xmlns:a="http://schemas.openxmlformats.org/drawingml/2006/main" name="2_Default Design">
  <a:themeElements>
    <a:clrScheme name="WSU Brand HEX">
      <a:dk1>
        <a:srgbClr val="000000"/>
      </a:dk1>
      <a:lt1>
        <a:srgbClr val="FFFFFF"/>
      </a:lt1>
      <a:dk2>
        <a:srgbClr val="003C69"/>
      </a:dk2>
      <a:lt2>
        <a:srgbClr val="DBCEAC"/>
      </a:lt2>
      <a:accent1>
        <a:srgbClr val="981E32"/>
      </a:accent1>
      <a:accent2>
        <a:srgbClr val="5E6A71"/>
      </a:accent2>
      <a:accent3>
        <a:srgbClr val="C60C30"/>
      </a:accent3>
      <a:accent4>
        <a:srgbClr val="EC7A08"/>
      </a:accent4>
      <a:accent5>
        <a:srgbClr val="3CB6CE"/>
      </a:accent5>
      <a:accent6>
        <a:srgbClr val="B6BF00"/>
      </a:accent6>
      <a:hlink>
        <a:srgbClr val="452325"/>
      </a:hlink>
      <a:folHlink>
        <a:srgbClr val="FF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NNL Silv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56E07B8C6FDF4AA9C8148FCBB0BCEE" ma:contentTypeVersion="14" ma:contentTypeDescription="Create a new document." ma:contentTypeScope="" ma:versionID="fa8e5e961cf7dee0553b447c17a0c40a">
  <xsd:schema xmlns:xsd="http://www.w3.org/2001/XMLSchema" xmlns:xs="http://www.w3.org/2001/XMLSchema" xmlns:p="http://schemas.microsoft.com/office/2006/metadata/properties" xmlns:ns3="048b29e2-e056-46d7-9f03-f58d16224128" xmlns:ns4="29140ecd-3393-4559-a649-14a344578679" targetNamespace="http://schemas.microsoft.com/office/2006/metadata/properties" ma:root="true" ma:fieldsID="36cb9242014db9f2206a035dc65b4f3f" ns3:_="" ns4:_="">
    <xsd:import namespace="048b29e2-e056-46d7-9f03-f58d16224128"/>
    <xsd:import namespace="29140ecd-3393-4559-a649-14a34457867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8b29e2-e056-46d7-9f03-f58d162241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140ecd-3393-4559-a649-14a34457867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83442B-FCAF-412C-97EE-0F6FDB0200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70F22C-F0BA-4077-AE1A-281C539CE8E2}">
  <ds:schemaRefs>
    <ds:schemaRef ds:uri="http://www.w3.org/XML/1998/namespace"/>
    <ds:schemaRef ds:uri="http://schemas.microsoft.com/office/2006/documentManagement/types"/>
    <ds:schemaRef ds:uri="http://purl.org/dc/elements/1.1/"/>
    <ds:schemaRef ds:uri="048b29e2-e056-46d7-9f03-f58d16224128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infopath/2007/PartnerControls"/>
    <ds:schemaRef ds:uri="29140ecd-3393-4559-a649-14a344578679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8B9FE66-F9B9-42B8-AA3C-8E2FE76198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8b29e2-e056-46d7-9f03-f58d16224128"/>
    <ds:schemaRef ds:uri="29140ecd-3393-4559-a649-14a3445786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14117</TotalTime>
  <Words>2127</Words>
  <Application>Microsoft Office PowerPoint</Application>
  <PresentationFormat>On-screen Show (4:3)</PresentationFormat>
  <Paragraphs>427</Paragraphs>
  <Slides>42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Arial</vt:lpstr>
      <vt:lpstr>Arial Unicode MS</vt:lpstr>
      <vt:lpstr>Calibri</vt:lpstr>
      <vt:lpstr>Calibri Light</vt:lpstr>
      <vt:lpstr>Century Schoolbook</vt:lpstr>
      <vt:lpstr>Garamond</vt:lpstr>
      <vt:lpstr>Lucida Sans</vt:lpstr>
      <vt:lpstr>Tahoma</vt:lpstr>
      <vt:lpstr>Times New Roman</vt:lpstr>
      <vt:lpstr>Wingdings</vt:lpstr>
      <vt:lpstr>Default Design</vt:lpstr>
      <vt:lpstr>PNNL_Option_4</vt:lpstr>
      <vt:lpstr>2_Default Design</vt:lpstr>
      <vt:lpstr>PNNL Silver Theme</vt:lpstr>
      <vt:lpstr>Visio</vt:lpstr>
      <vt:lpstr>Energy Systems Innovation Center (ESIC)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Expenditures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Cosimulation, Clean Energy  and Decarbonization</vt:lpstr>
      <vt:lpstr>Active Power Distribution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Washington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Marketing</dc:creator>
  <cp:lastModifiedBy>Burke, Jeannine Lynn</cp:lastModifiedBy>
  <cp:revision>67</cp:revision>
  <cp:lastPrinted>2018-11-16T19:51:19Z</cp:lastPrinted>
  <dcterms:created xsi:type="dcterms:W3CDTF">2001-10-04T20:08:10Z</dcterms:created>
  <dcterms:modified xsi:type="dcterms:W3CDTF">2022-10-05T20:51:34Z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0x0101000756E07B8C6FDF4AA9C8148FCBB0BCEE</vt:lpwstr>
  </property>
</Properties>
</file>